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8" r:id="rId10"/>
    <p:sldId id="269" r:id="rId11"/>
    <p:sldId id="270" r:id="rId12"/>
    <p:sldId id="286" r:id="rId13"/>
    <p:sldId id="271" r:id="rId14"/>
    <p:sldId id="287" r:id="rId15"/>
    <p:sldId id="272" r:id="rId16"/>
    <p:sldId id="288" r:id="rId17"/>
    <p:sldId id="273" r:id="rId18"/>
    <p:sldId id="293" r:id="rId19"/>
    <p:sldId id="274" r:id="rId20"/>
    <p:sldId id="294" r:id="rId21"/>
    <p:sldId id="275" r:id="rId22"/>
    <p:sldId id="295" r:id="rId23"/>
    <p:sldId id="276" r:id="rId24"/>
    <p:sldId id="277" r:id="rId25"/>
    <p:sldId id="278" r:id="rId26"/>
    <p:sldId id="279" r:id="rId27"/>
    <p:sldId id="265" r:id="rId28"/>
    <p:sldId id="280" r:id="rId29"/>
    <p:sldId id="281" r:id="rId30"/>
    <p:sldId id="282" r:id="rId31"/>
    <p:sldId id="284" r:id="rId32"/>
    <p:sldId id="283" r:id="rId33"/>
    <p:sldId id="266" r:id="rId34"/>
    <p:sldId id="267" r:id="rId35"/>
    <p:sldId id="263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200" d="100"/>
          <a:sy n="200" d="100"/>
        </p:scale>
        <p:origin x="-18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5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0BFD78F-4509-4CE1-B3D2-8EC9E1441979}" type="datetimeFigureOut">
              <a:rPr lang="en-US" smtClean="0"/>
              <a:t>5/8/2012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5/8/2012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Business Sensitive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F5A2472-3D8A-40A8-9573-AB8DD93E3D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wmf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1371600"/>
            <a:ext cx="3162300" cy="769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PVMapper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590800"/>
            <a:ext cx="7772400" cy="1199704"/>
          </a:xfrm>
        </p:spPr>
        <p:txBody>
          <a:bodyPr/>
          <a:lstStyle/>
          <a:p>
            <a:r>
              <a:rPr lang="en-US" dirty="0" smtClean="0"/>
              <a:t>Functional Specifications Document Review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5978" y="6019800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5/11/2012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 descr="sunshot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57200"/>
            <a:ext cx="1171576" cy="117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85" y="4204953"/>
            <a:ext cx="1045615" cy="30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84749"/>
            <a:ext cx="1562729" cy="32064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684" y="4184144"/>
            <a:ext cx="1934716" cy="44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Z:\Logos\horz2color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04953"/>
            <a:ext cx="1073484" cy="31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33400" y="3962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Site Finder</a:t>
            </a:r>
          </a:p>
          <a:p>
            <a:r>
              <a:rPr lang="en-US" dirty="0" smtClean="0"/>
              <a:t>Potential Power Purchaser</a:t>
            </a:r>
          </a:p>
          <a:p>
            <a:pPr lvl="1"/>
            <a:r>
              <a:rPr lang="en-US" dirty="0" smtClean="0"/>
              <a:t>Power company service territories</a:t>
            </a:r>
          </a:p>
          <a:p>
            <a:pPr lvl="1"/>
            <a:r>
              <a:rPr lang="en-US" dirty="0" smtClean="0"/>
              <a:t>Power purchaser demographics</a:t>
            </a:r>
          </a:p>
          <a:p>
            <a:pPr lvl="1"/>
            <a:r>
              <a:rPr lang="en-US" dirty="0" smtClean="0"/>
              <a:t>Properties of nearby transmission</a:t>
            </a:r>
          </a:p>
          <a:p>
            <a:r>
              <a:rPr lang="en-US" dirty="0" smtClean="0"/>
              <a:t>Cost of Energy</a:t>
            </a:r>
          </a:p>
          <a:p>
            <a:pPr lvl="1"/>
            <a:r>
              <a:rPr lang="en-US" dirty="0" smtClean="0"/>
              <a:t>Local offsets</a:t>
            </a:r>
          </a:p>
          <a:p>
            <a:pPr lvl="1"/>
            <a:r>
              <a:rPr lang="en-US" dirty="0" smtClean="0"/>
              <a:t>Cost to deliver power to transmission line</a:t>
            </a:r>
          </a:p>
          <a:p>
            <a:pPr lvl="1"/>
            <a:r>
              <a:rPr lang="en-US" dirty="0" smtClean="0"/>
              <a:t>Incentives</a:t>
            </a:r>
          </a:p>
          <a:p>
            <a:pPr lvl="1"/>
            <a:r>
              <a:rPr lang="en-US" dirty="0" smtClean="0"/>
              <a:t>Energy forecast</a:t>
            </a:r>
          </a:p>
          <a:p>
            <a:r>
              <a:rPr lang="en-US" dirty="0" smtClean="0"/>
              <a:t>Site Comparisons</a:t>
            </a:r>
          </a:p>
          <a:p>
            <a:r>
              <a:rPr lang="en-US" dirty="0" smtClean="0"/>
              <a:t>Site Suitability</a:t>
            </a:r>
          </a:p>
          <a:p>
            <a:pPr lvl="1"/>
            <a:r>
              <a:rPr lang="en-US" dirty="0" smtClean="0"/>
              <a:t>Social, political, and environmental factors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Features &amp; Functional Requirements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8320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Large-scale map of US for identifying “hot spots”</a:t>
            </a:r>
          </a:p>
          <a:p>
            <a:pPr lvl="1"/>
            <a:r>
              <a:rPr lang="en-US" dirty="0" smtClean="0"/>
              <a:t>National-level solar insolation, slope, public lands</a:t>
            </a:r>
          </a:p>
          <a:p>
            <a:pPr lvl="1"/>
            <a:r>
              <a:rPr lang="en-US" dirty="0" smtClean="0"/>
              <a:t>Highlights areas with highest solar potential</a:t>
            </a:r>
          </a:p>
          <a:p>
            <a:pPr lvl="1"/>
            <a:r>
              <a:rPr lang="en-US" dirty="0" smtClean="0"/>
              <a:t>Provides first level cut for from which detailed areas can be selected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Finder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27348" y="123229"/>
            <a:ext cx="8919368" cy="6677025"/>
            <a:chOff x="127348" y="123229"/>
            <a:chExt cx="8919368" cy="6677025"/>
          </a:xfrm>
        </p:grpSpPr>
        <p:grpSp>
          <p:nvGrpSpPr>
            <p:cNvPr id="47" name="Group 46"/>
            <p:cNvGrpSpPr/>
            <p:nvPr/>
          </p:nvGrpSpPr>
          <p:grpSpPr>
            <a:xfrm>
              <a:off x="127348" y="123229"/>
              <a:ext cx="8919368" cy="6677025"/>
              <a:chOff x="152400" y="139351"/>
              <a:chExt cx="8919368" cy="667702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55532" y="139351"/>
                <a:ext cx="8916236" cy="6677025"/>
                <a:chOff x="119062" y="104645"/>
                <a:chExt cx="8916236" cy="6677025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119062" y="104645"/>
                  <a:ext cx="8916236" cy="6677025"/>
                  <a:chOff x="119062" y="104645"/>
                  <a:chExt cx="8916236" cy="667702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9062" y="104645"/>
                    <a:ext cx="8905875" cy="66770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" name="Freeform 4"/>
                  <p:cNvSpPr/>
                  <p:nvPr/>
                </p:nvSpPr>
                <p:spPr>
                  <a:xfrm>
                    <a:off x="3776870" y="3230217"/>
                    <a:ext cx="2246243" cy="1898374"/>
                  </a:xfrm>
                  <a:custGeom>
                    <a:avLst/>
                    <a:gdLst>
                      <a:gd name="connsiteX0" fmla="*/ 0 w 2246243"/>
                      <a:gd name="connsiteY0" fmla="*/ 407505 h 1898374"/>
                      <a:gd name="connsiteX1" fmla="*/ 755373 w 2246243"/>
                      <a:gd name="connsiteY1" fmla="*/ 1898374 h 1898374"/>
                      <a:gd name="connsiteX2" fmla="*/ 2057400 w 2246243"/>
                      <a:gd name="connsiteY2" fmla="*/ 1013792 h 1898374"/>
                      <a:gd name="connsiteX3" fmla="*/ 1967947 w 2246243"/>
                      <a:gd name="connsiteY3" fmla="*/ 695740 h 1898374"/>
                      <a:gd name="connsiteX4" fmla="*/ 2047460 w 2246243"/>
                      <a:gd name="connsiteY4" fmla="*/ 377687 h 1898374"/>
                      <a:gd name="connsiteX5" fmla="*/ 2246243 w 2246243"/>
                      <a:gd name="connsiteY5" fmla="*/ 178905 h 1898374"/>
                      <a:gd name="connsiteX6" fmla="*/ 1958008 w 2246243"/>
                      <a:gd name="connsiteY6" fmla="*/ 0 h 1898374"/>
                      <a:gd name="connsiteX7" fmla="*/ 318052 w 2246243"/>
                      <a:gd name="connsiteY7" fmla="*/ 318053 h 1898374"/>
                      <a:gd name="connsiteX8" fmla="*/ 0 w 2246243"/>
                      <a:gd name="connsiteY8" fmla="*/ 407505 h 1898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46243" h="1898374">
                        <a:moveTo>
                          <a:pt x="0" y="407505"/>
                        </a:moveTo>
                        <a:lnTo>
                          <a:pt x="755373" y="1898374"/>
                        </a:lnTo>
                        <a:lnTo>
                          <a:pt x="2057400" y="1013792"/>
                        </a:lnTo>
                        <a:lnTo>
                          <a:pt x="1967947" y="695740"/>
                        </a:lnTo>
                        <a:lnTo>
                          <a:pt x="2047460" y="377687"/>
                        </a:lnTo>
                        <a:lnTo>
                          <a:pt x="2246243" y="178905"/>
                        </a:lnTo>
                        <a:lnTo>
                          <a:pt x="1958008" y="0"/>
                        </a:lnTo>
                        <a:lnTo>
                          <a:pt x="318052" y="318053"/>
                        </a:lnTo>
                        <a:lnTo>
                          <a:pt x="0" y="407505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8410713" y="1303822"/>
                    <a:ext cx="551754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Module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8397896" y="1723698"/>
                    <a:ext cx="567784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Inverter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8430216" y="2143874"/>
                    <a:ext cx="489236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T Line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8365699" y="2543202"/>
                    <a:ext cx="627095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Terminal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375801" y="2959674"/>
                    <a:ext cx="633507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Compare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358510" y="3389824"/>
                    <a:ext cx="676788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Suitability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496374" y="3820274"/>
                    <a:ext cx="399468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SAM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359169" y="4209328"/>
                    <a:ext cx="652743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Site Anal.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214044" y="1053311"/>
                  <a:ext cx="1969216" cy="4925393"/>
                  <a:chOff x="214044" y="1053311"/>
                  <a:chExt cx="1969216" cy="4925393"/>
                </a:xfrm>
              </p:grpSpPr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38118" y="1305157"/>
                    <a:ext cx="1692742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Transmission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20935" y="1530282"/>
                    <a:ext cx="1504796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Nearby Transmission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24835" y="1674168"/>
                    <a:ext cx="1500895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Transmission Capacity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538063" y="1861672"/>
                    <a:ext cx="1487668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Demographics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17516" y="2055168"/>
                    <a:ext cx="1508214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Service Territories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287148" y="2243158"/>
                    <a:ext cx="174371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Costs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57566" y="2409577"/>
                    <a:ext cx="1568164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Local Offsets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29403" y="2599359"/>
                    <a:ext cx="1596328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To Transmission Cost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468859" y="2786863"/>
                    <a:ext cx="1570320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Incentives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353612" y="3155242"/>
                    <a:ext cx="1661844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Land Use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627590" y="3327742"/>
                    <a:ext cx="1422108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Zoning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27590" y="3517524"/>
                    <a:ext cx="140327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Water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39574" y="3705028"/>
                    <a:ext cx="138101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Subsurface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27590" y="3898524"/>
                    <a:ext cx="1411834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353612" y="4038600"/>
                    <a:ext cx="163615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Coverage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27590" y="4262690"/>
                    <a:ext cx="140156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Environmental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39574" y="4452472"/>
                    <a:ext cx="137588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Social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627590" y="4639976"/>
                    <a:ext cx="139814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Geography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627590" y="4833472"/>
                    <a:ext cx="1387866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Meteorological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33400" y="5160535"/>
                    <a:ext cx="147349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Social &amp; Environmental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716622" y="5370586"/>
                    <a:ext cx="129027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Public Perception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42314" y="5560368"/>
                    <a:ext cx="1254304" cy="3693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Threatened Species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726896" y="5747872"/>
                    <a:ext cx="128856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Cultural Resources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640422" y="4985872"/>
                    <a:ext cx="1341626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Land Use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214044" y="1053311"/>
                    <a:ext cx="1969216" cy="25184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i="1" dirty="0" smtClean="0">
                        <a:solidFill>
                          <a:schemeClr val="bg1"/>
                        </a:solidFill>
                      </a:rPr>
                      <a:t>Mode: Site Finder</a:t>
                    </a:r>
                    <a:endParaRPr lang="en-US" sz="1200" b="1" i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457200" y="2980359"/>
                    <a:ext cx="1582224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Energy Forecast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45" name="Group 44"/>
              <p:cNvGrpSpPr/>
              <p:nvPr/>
            </p:nvGrpSpPr>
            <p:grpSpPr>
              <a:xfrm>
                <a:off x="152400" y="341244"/>
                <a:ext cx="8876864" cy="410049"/>
                <a:chOff x="152400" y="331305"/>
                <a:chExt cx="8876864" cy="410049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152400" y="331305"/>
                  <a:ext cx="2160311" cy="410049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bg1"/>
                      </a:solidFill>
                    </a:rPr>
                    <a:t>Site: 4 Corners - CO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>
                  <a:off x="2362200" y="341244"/>
                  <a:ext cx="6667064" cy="33855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/>
                    <a:t>-------- </a:t>
                  </a:r>
                  <a:r>
                    <a:rPr lang="en-US" sz="1600" b="1" dirty="0" err="1" smtClean="0"/>
                    <a:t>PVMapper</a:t>
                  </a:r>
                  <a:r>
                    <a:rPr lang="en-US" sz="1600" b="1" dirty="0" smtClean="0"/>
                    <a:t> – Utility Scale Solar Site Analysis Tool -----</a:t>
                  </a:r>
                  <a:endParaRPr lang="en-US" sz="1600" b="1" dirty="0"/>
                </a:p>
              </p:txBody>
            </p:sp>
          </p:grpSp>
        </p:grp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7986" y="1046711"/>
              <a:ext cx="5934075" cy="540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99" y="1090353"/>
            <a:ext cx="5928629" cy="537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514600" y="1256914"/>
            <a:ext cx="357020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Direct Normal Irradiance (DNI)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95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Company Service Territories</a:t>
            </a:r>
          </a:p>
          <a:p>
            <a:pPr lvl="1"/>
            <a:r>
              <a:rPr lang="en-US" dirty="0" smtClean="0"/>
              <a:t>Helps determine potential buyers in a region</a:t>
            </a:r>
          </a:p>
          <a:p>
            <a:pPr lvl="1"/>
            <a:r>
              <a:rPr lang="en-US" dirty="0" smtClean="0"/>
              <a:t>User gets marketer's contact information from the map</a:t>
            </a:r>
          </a:p>
          <a:p>
            <a:pPr lvl="1"/>
            <a:r>
              <a:rPr lang="en-US" dirty="0" smtClean="0"/>
              <a:t>If data is missing, user will get information on local economic develop agencies</a:t>
            </a:r>
          </a:p>
          <a:p>
            <a:pPr lvl="1"/>
            <a:r>
              <a:rPr lang="en-US" dirty="0" smtClean="0"/>
              <a:t>Map will display a map of utility service areas</a:t>
            </a:r>
          </a:p>
          <a:p>
            <a:pPr lvl="1"/>
            <a:r>
              <a:rPr lang="en-US" dirty="0" smtClean="0"/>
              <a:t>User will be able to load site specific information they may already have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Power Producers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4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27348" y="123229"/>
            <a:ext cx="8919368" cy="6677025"/>
            <a:chOff x="127348" y="123229"/>
            <a:chExt cx="8919368" cy="6677025"/>
          </a:xfrm>
        </p:grpSpPr>
        <p:grpSp>
          <p:nvGrpSpPr>
            <p:cNvPr id="47" name="Group 46"/>
            <p:cNvGrpSpPr/>
            <p:nvPr/>
          </p:nvGrpSpPr>
          <p:grpSpPr>
            <a:xfrm>
              <a:off x="127348" y="123229"/>
              <a:ext cx="8919368" cy="6677025"/>
              <a:chOff x="152400" y="139351"/>
              <a:chExt cx="8919368" cy="667702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55532" y="139351"/>
                <a:ext cx="8916236" cy="6677025"/>
                <a:chOff x="119062" y="104645"/>
                <a:chExt cx="8916236" cy="6677025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119062" y="104645"/>
                  <a:ext cx="8916236" cy="6677025"/>
                  <a:chOff x="119062" y="104645"/>
                  <a:chExt cx="8916236" cy="667702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9062" y="104645"/>
                    <a:ext cx="8905875" cy="66770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" name="Freeform 4"/>
                  <p:cNvSpPr/>
                  <p:nvPr/>
                </p:nvSpPr>
                <p:spPr>
                  <a:xfrm>
                    <a:off x="3776870" y="3230217"/>
                    <a:ext cx="2246243" cy="1898374"/>
                  </a:xfrm>
                  <a:custGeom>
                    <a:avLst/>
                    <a:gdLst>
                      <a:gd name="connsiteX0" fmla="*/ 0 w 2246243"/>
                      <a:gd name="connsiteY0" fmla="*/ 407505 h 1898374"/>
                      <a:gd name="connsiteX1" fmla="*/ 755373 w 2246243"/>
                      <a:gd name="connsiteY1" fmla="*/ 1898374 h 1898374"/>
                      <a:gd name="connsiteX2" fmla="*/ 2057400 w 2246243"/>
                      <a:gd name="connsiteY2" fmla="*/ 1013792 h 1898374"/>
                      <a:gd name="connsiteX3" fmla="*/ 1967947 w 2246243"/>
                      <a:gd name="connsiteY3" fmla="*/ 695740 h 1898374"/>
                      <a:gd name="connsiteX4" fmla="*/ 2047460 w 2246243"/>
                      <a:gd name="connsiteY4" fmla="*/ 377687 h 1898374"/>
                      <a:gd name="connsiteX5" fmla="*/ 2246243 w 2246243"/>
                      <a:gd name="connsiteY5" fmla="*/ 178905 h 1898374"/>
                      <a:gd name="connsiteX6" fmla="*/ 1958008 w 2246243"/>
                      <a:gd name="connsiteY6" fmla="*/ 0 h 1898374"/>
                      <a:gd name="connsiteX7" fmla="*/ 318052 w 2246243"/>
                      <a:gd name="connsiteY7" fmla="*/ 318053 h 1898374"/>
                      <a:gd name="connsiteX8" fmla="*/ 0 w 2246243"/>
                      <a:gd name="connsiteY8" fmla="*/ 407505 h 1898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46243" h="1898374">
                        <a:moveTo>
                          <a:pt x="0" y="407505"/>
                        </a:moveTo>
                        <a:lnTo>
                          <a:pt x="755373" y="1898374"/>
                        </a:lnTo>
                        <a:lnTo>
                          <a:pt x="2057400" y="1013792"/>
                        </a:lnTo>
                        <a:lnTo>
                          <a:pt x="1967947" y="695740"/>
                        </a:lnTo>
                        <a:lnTo>
                          <a:pt x="2047460" y="377687"/>
                        </a:lnTo>
                        <a:lnTo>
                          <a:pt x="2246243" y="178905"/>
                        </a:lnTo>
                        <a:lnTo>
                          <a:pt x="1958008" y="0"/>
                        </a:lnTo>
                        <a:lnTo>
                          <a:pt x="318052" y="318053"/>
                        </a:lnTo>
                        <a:lnTo>
                          <a:pt x="0" y="407505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8410713" y="1303822"/>
                    <a:ext cx="551754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Module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8397896" y="1723698"/>
                    <a:ext cx="567784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Inverter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8430216" y="2143874"/>
                    <a:ext cx="489236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T Line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8365699" y="2543202"/>
                    <a:ext cx="627095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Terminal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375801" y="2959674"/>
                    <a:ext cx="633507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Compare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358510" y="3389824"/>
                    <a:ext cx="676788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Suitability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496374" y="3820274"/>
                    <a:ext cx="399468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SAM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359169" y="4209328"/>
                    <a:ext cx="652743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Site Anal.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214044" y="1053311"/>
                  <a:ext cx="1969216" cy="4925393"/>
                  <a:chOff x="214044" y="1053311"/>
                  <a:chExt cx="1969216" cy="4925393"/>
                </a:xfrm>
              </p:grpSpPr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38118" y="1305157"/>
                    <a:ext cx="1692742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Transmission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20935" y="1530282"/>
                    <a:ext cx="1504796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Nearby Transmission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24835" y="1674168"/>
                    <a:ext cx="1500895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Transmission Capacity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538063" y="1861672"/>
                    <a:ext cx="1487668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Demographics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17516" y="2055168"/>
                    <a:ext cx="1508214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Service Territories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287148" y="2243158"/>
                    <a:ext cx="174371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Costs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57566" y="2409577"/>
                    <a:ext cx="1568164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Local Offsets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29403" y="2599359"/>
                    <a:ext cx="1596328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To Transmission Cost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468859" y="2786863"/>
                    <a:ext cx="1570320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Incentives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353612" y="3155242"/>
                    <a:ext cx="1661844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Land Use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627590" y="3327742"/>
                    <a:ext cx="1422108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Zoning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27590" y="3517524"/>
                    <a:ext cx="140327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Water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39574" y="3705028"/>
                    <a:ext cx="138101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Subsurface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27590" y="3898524"/>
                    <a:ext cx="1411834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353612" y="4038600"/>
                    <a:ext cx="163615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Coverage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27590" y="4262690"/>
                    <a:ext cx="140156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Environmental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39574" y="4452472"/>
                    <a:ext cx="137588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Social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627590" y="4639976"/>
                    <a:ext cx="139814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Geography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627590" y="4833472"/>
                    <a:ext cx="1387866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Meteorological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33400" y="5160535"/>
                    <a:ext cx="147349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Social &amp; Environmental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716622" y="5370586"/>
                    <a:ext cx="129027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Public Perception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42314" y="5560368"/>
                    <a:ext cx="1254304" cy="3693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Threatened Species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726896" y="5747872"/>
                    <a:ext cx="128856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Cultural Resources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640422" y="4985872"/>
                    <a:ext cx="1341626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Land Use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214044" y="1053311"/>
                    <a:ext cx="1969216" cy="25184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i="1" dirty="0" smtClean="0">
                        <a:solidFill>
                          <a:schemeClr val="bg1"/>
                        </a:solidFill>
                      </a:rPr>
                      <a:t>Mode: Site Finder</a:t>
                    </a:r>
                    <a:endParaRPr lang="en-US" sz="1200" b="1" i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457200" y="2980359"/>
                    <a:ext cx="1582224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Energy Forecast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45" name="Group 44"/>
              <p:cNvGrpSpPr/>
              <p:nvPr/>
            </p:nvGrpSpPr>
            <p:grpSpPr>
              <a:xfrm>
                <a:off x="152400" y="341244"/>
                <a:ext cx="8876864" cy="410049"/>
                <a:chOff x="152400" y="331305"/>
                <a:chExt cx="8876864" cy="410049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152400" y="331305"/>
                  <a:ext cx="2160311" cy="410049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bg1"/>
                      </a:solidFill>
                    </a:rPr>
                    <a:t>Site: 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>
                  <a:off x="2362200" y="341244"/>
                  <a:ext cx="6667064" cy="33855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/>
                    <a:t>-------- </a:t>
                  </a:r>
                  <a:r>
                    <a:rPr lang="en-US" sz="1600" b="1" dirty="0" err="1" smtClean="0"/>
                    <a:t>PVMapper</a:t>
                  </a:r>
                  <a:r>
                    <a:rPr lang="en-US" sz="1600" b="1" dirty="0" smtClean="0"/>
                    <a:t> – Utility Scale Solar Site Analysis Tool -----</a:t>
                  </a:r>
                  <a:endParaRPr lang="en-US" sz="1600" b="1" dirty="0"/>
                </a:p>
              </p:txBody>
            </p:sp>
          </p:grpSp>
        </p:grp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7986" y="1046711"/>
              <a:ext cx="5934075" cy="540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86" y="1066800"/>
            <a:ext cx="5988984" cy="540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8" y="1661504"/>
            <a:ext cx="237172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75062" y="1667069"/>
            <a:ext cx="1932933" cy="208114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Nearby Transmission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4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Purchaser Demographics</a:t>
            </a:r>
          </a:p>
          <a:p>
            <a:pPr lvl="1"/>
            <a:r>
              <a:rPr lang="en-US" dirty="0" smtClean="0"/>
              <a:t>Performs a search of nearby power companies</a:t>
            </a:r>
          </a:p>
          <a:p>
            <a:pPr lvl="1"/>
            <a:r>
              <a:rPr lang="en-US" dirty="0" smtClean="0"/>
              <a:t>Provides company names, addresses, contact names, phone numbers, and URLs</a:t>
            </a:r>
          </a:p>
          <a:p>
            <a:pPr lvl="1"/>
            <a:r>
              <a:rPr lang="en-US" dirty="0" smtClean="0"/>
              <a:t>User will define search radius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Power Producers</a:t>
            </a:r>
          </a:p>
        </p:txBody>
      </p:sp>
    </p:spTree>
    <p:extLst>
      <p:ext uri="{BB962C8B-B14F-4D97-AF65-F5344CB8AC3E}">
        <p14:creationId xmlns:p14="http://schemas.microsoft.com/office/powerpoint/2010/main" val="3272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27348" y="123229"/>
            <a:ext cx="8919368" cy="6677025"/>
            <a:chOff x="127348" y="123229"/>
            <a:chExt cx="8919368" cy="6677025"/>
          </a:xfrm>
        </p:grpSpPr>
        <p:grpSp>
          <p:nvGrpSpPr>
            <p:cNvPr id="47" name="Group 46"/>
            <p:cNvGrpSpPr/>
            <p:nvPr/>
          </p:nvGrpSpPr>
          <p:grpSpPr>
            <a:xfrm>
              <a:off x="127348" y="123229"/>
              <a:ext cx="8919368" cy="6677025"/>
              <a:chOff x="152400" y="139351"/>
              <a:chExt cx="8919368" cy="667702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55532" y="139351"/>
                <a:ext cx="8916236" cy="6677025"/>
                <a:chOff x="119062" y="104645"/>
                <a:chExt cx="8916236" cy="6677025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119062" y="104645"/>
                  <a:ext cx="8916236" cy="6677025"/>
                  <a:chOff x="119062" y="104645"/>
                  <a:chExt cx="8916236" cy="667702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9062" y="104645"/>
                    <a:ext cx="8905875" cy="66770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" name="Freeform 4"/>
                  <p:cNvSpPr/>
                  <p:nvPr/>
                </p:nvSpPr>
                <p:spPr>
                  <a:xfrm>
                    <a:off x="3776870" y="3230217"/>
                    <a:ext cx="2246243" cy="1898374"/>
                  </a:xfrm>
                  <a:custGeom>
                    <a:avLst/>
                    <a:gdLst>
                      <a:gd name="connsiteX0" fmla="*/ 0 w 2246243"/>
                      <a:gd name="connsiteY0" fmla="*/ 407505 h 1898374"/>
                      <a:gd name="connsiteX1" fmla="*/ 755373 w 2246243"/>
                      <a:gd name="connsiteY1" fmla="*/ 1898374 h 1898374"/>
                      <a:gd name="connsiteX2" fmla="*/ 2057400 w 2246243"/>
                      <a:gd name="connsiteY2" fmla="*/ 1013792 h 1898374"/>
                      <a:gd name="connsiteX3" fmla="*/ 1967947 w 2246243"/>
                      <a:gd name="connsiteY3" fmla="*/ 695740 h 1898374"/>
                      <a:gd name="connsiteX4" fmla="*/ 2047460 w 2246243"/>
                      <a:gd name="connsiteY4" fmla="*/ 377687 h 1898374"/>
                      <a:gd name="connsiteX5" fmla="*/ 2246243 w 2246243"/>
                      <a:gd name="connsiteY5" fmla="*/ 178905 h 1898374"/>
                      <a:gd name="connsiteX6" fmla="*/ 1958008 w 2246243"/>
                      <a:gd name="connsiteY6" fmla="*/ 0 h 1898374"/>
                      <a:gd name="connsiteX7" fmla="*/ 318052 w 2246243"/>
                      <a:gd name="connsiteY7" fmla="*/ 318053 h 1898374"/>
                      <a:gd name="connsiteX8" fmla="*/ 0 w 2246243"/>
                      <a:gd name="connsiteY8" fmla="*/ 407505 h 1898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46243" h="1898374">
                        <a:moveTo>
                          <a:pt x="0" y="407505"/>
                        </a:moveTo>
                        <a:lnTo>
                          <a:pt x="755373" y="1898374"/>
                        </a:lnTo>
                        <a:lnTo>
                          <a:pt x="2057400" y="1013792"/>
                        </a:lnTo>
                        <a:lnTo>
                          <a:pt x="1967947" y="695740"/>
                        </a:lnTo>
                        <a:lnTo>
                          <a:pt x="2047460" y="377687"/>
                        </a:lnTo>
                        <a:lnTo>
                          <a:pt x="2246243" y="178905"/>
                        </a:lnTo>
                        <a:lnTo>
                          <a:pt x="1958008" y="0"/>
                        </a:lnTo>
                        <a:lnTo>
                          <a:pt x="318052" y="318053"/>
                        </a:lnTo>
                        <a:lnTo>
                          <a:pt x="0" y="407505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8410713" y="1303822"/>
                    <a:ext cx="551754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Module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8397896" y="1723698"/>
                    <a:ext cx="567784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Inverter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8430216" y="2143874"/>
                    <a:ext cx="489236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T Line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8365699" y="2543202"/>
                    <a:ext cx="627095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Terminal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375801" y="2959674"/>
                    <a:ext cx="633507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Compare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358510" y="3389824"/>
                    <a:ext cx="676788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Suitability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496374" y="3820274"/>
                    <a:ext cx="399468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SAM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359169" y="4209328"/>
                    <a:ext cx="652743" cy="215444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b="1" dirty="0" smtClean="0">
                        <a:solidFill>
                          <a:schemeClr val="bg1"/>
                        </a:solidFill>
                      </a:rPr>
                      <a:t>Site Anal.</a:t>
                    </a:r>
                    <a:endParaRPr lang="en-US" sz="8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214044" y="1053311"/>
                  <a:ext cx="1969216" cy="4925393"/>
                  <a:chOff x="214044" y="1053311"/>
                  <a:chExt cx="1969216" cy="4925393"/>
                </a:xfrm>
              </p:grpSpPr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38118" y="1305157"/>
                    <a:ext cx="1692742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Transmission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20935" y="1530282"/>
                    <a:ext cx="1504796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Nearby Transmission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24835" y="1674168"/>
                    <a:ext cx="1500895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Transmission Capacity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538063" y="1861672"/>
                    <a:ext cx="1487668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Demographics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17516" y="2055168"/>
                    <a:ext cx="1508214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Service Territories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287148" y="2243158"/>
                    <a:ext cx="174371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Costs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57566" y="2409577"/>
                    <a:ext cx="1568164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Local Offsets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29403" y="2599359"/>
                    <a:ext cx="1596328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To Transmission Cost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468859" y="2786863"/>
                    <a:ext cx="1570320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Incentives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353612" y="3155242"/>
                    <a:ext cx="1661844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Land Use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627590" y="3327742"/>
                    <a:ext cx="1422108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Zoning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27590" y="3517524"/>
                    <a:ext cx="140327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Water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39574" y="3705028"/>
                    <a:ext cx="138101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Subsurface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27590" y="3898524"/>
                    <a:ext cx="1411834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353612" y="4038600"/>
                    <a:ext cx="163615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Coverage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27590" y="4262690"/>
                    <a:ext cx="140156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Environmental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39574" y="4452472"/>
                    <a:ext cx="137588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Social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627590" y="4639976"/>
                    <a:ext cx="139814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Geography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627590" y="4833472"/>
                    <a:ext cx="1387866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Meteorological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33400" y="5160535"/>
                    <a:ext cx="1473492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Social &amp; Environmental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716622" y="5370586"/>
                    <a:ext cx="129027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Public Perception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42314" y="5560368"/>
                    <a:ext cx="1254304" cy="3693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Threatened Species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726896" y="5747872"/>
                    <a:ext cx="1288560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Cultural Resources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640422" y="4985872"/>
                    <a:ext cx="1341626" cy="230832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Land Use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214044" y="1053311"/>
                    <a:ext cx="1969216" cy="25184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i="1" dirty="0" smtClean="0">
                        <a:solidFill>
                          <a:schemeClr val="bg1"/>
                        </a:solidFill>
                      </a:rPr>
                      <a:t>Mode: Site Finder</a:t>
                    </a:r>
                    <a:endParaRPr lang="en-US" sz="1200" b="1" i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457200" y="2980359"/>
                    <a:ext cx="1582224" cy="235678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</a:schemeClr>
                  </a:solidFill>
                  <a:scene3d>
                    <a:camera prst="orthographicFront"/>
                    <a:lightRig rig="threePt" dir="t"/>
                  </a:scene3d>
                  <a:sp3d>
                    <a:bevelT prst="slope"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b="1" dirty="0" smtClean="0">
                        <a:solidFill>
                          <a:schemeClr val="bg1"/>
                        </a:solidFill>
                      </a:rPr>
                      <a:t>Energy Forecast</a:t>
                    </a:r>
                    <a:endParaRPr 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45" name="Group 44"/>
              <p:cNvGrpSpPr/>
              <p:nvPr/>
            </p:nvGrpSpPr>
            <p:grpSpPr>
              <a:xfrm>
                <a:off x="152400" y="341244"/>
                <a:ext cx="8876864" cy="410049"/>
                <a:chOff x="152400" y="331305"/>
                <a:chExt cx="8876864" cy="410049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152400" y="331305"/>
                  <a:ext cx="2160311" cy="410049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bg1"/>
                      </a:solidFill>
                    </a:rPr>
                    <a:t>Site: 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>
                  <a:off x="2362200" y="341244"/>
                  <a:ext cx="6667064" cy="33855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/>
                    <a:t>-------- </a:t>
                  </a:r>
                  <a:r>
                    <a:rPr lang="en-US" sz="1600" b="1" dirty="0" err="1" smtClean="0"/>
                    <a:t>PVMapper</a:t>
                  </a:r>
                  <a:r>
                    <a:rPr lang="en-US" sz="1600" b="1" dirty="0" smtClean="0"/>
                    <a:t> – Utility Scale Solar Site Analysis Tool -----</a:t>
                  </a:r>
                  <a:endParaRPr lang="en-US" sz="1600" b="1" dirty="0"/>
                </a:p>
              </p:txBody>
            </p:sp>
          </p:grpSp>
        </p:grp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7986" y="1046711"/>
              <a:ext cx="5934075" cy="540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86" y="1066800"/>
            <a:ext cx="5988984" cy="540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8" y="1661504"/>
            <a:ext cx="237172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75062" y="1667069"/>
            <a:ext cx="1932933" cy="208114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Nearby Transmission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5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Properties of Nearby Transmission</a:t>
            </a:r>
          </a:p>
          <a:p>
            <a:pPr lvl="1"/>
            <a:r>
              <a:rPr lang="en-US" dirty="0" smtClean="0"/>
              <a:t>Provides users with search of nearby transmission lines</a:t>
            </a:r>
          </a:p>
          <a:p>
            <a:pPr lvl="1"/>
            <a:r>
              <a:rPr lang="en-US" dirty="0" smtClean="0"/>
              <a:t>Returns a list of attributes associated with nearby lines including:</a:t>
            </a:r>
          </a:p>
          <a:p>
            <a:pPr lvl="2"/>
            <a:r>
              <a:rPr lang="en-US" dirty="0" smtClean="0"/>
              <a:t>Company &amp; contact information</a:t>
            </a:r>
          </a:p>
          <a:p>
            <a:pPr lvl="2"/>
            <a:r>
              <a:rPr lang="en-US" dirty="0" smtClean="0"/>
              <a:t>Transmission capacity &amp; availability</a:t>
            </a:r>
          </a:p>
          <a:p>
            <a:pPr lvl="2"/>
            <a:r>
              <a:rPr lang="en-US" dirty="0" smtClean="0"/>
              <a:t>Distance to line</a:t>
            </a:r>
          </a:p>
          <a:p>
            <a:pPr lvl="2"/>
            <a:r>
              <a:rPr lang="en-US" dirty="0" smtClean="0"/>
              <a:t>Development cost to reach line</a:t>
            </a: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Power Producers</a:t>
            </a:r>
          </a:p>
        </p:txBody>
      </p:sp>
      <p:pic>
        <p:nvPicPr>
          <p:cNvPr id="3074" name="Picture 2" descr="C:\Users\alesrs\AppData\Local\Microsoft\Windows\Temporary Internet Files\Content.IE5\RRZL7NMI\MC900353229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0" y="5009650"/>
            <a:ext cx="1208638" cy="181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27348" y="76200"/>
            <a:ext cx="8955293" cy="6677025"/>
            <a:chOff x="127348" y="76200"/>
            <a:chExt cx="8955293" cy="66770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0" y="76200"/>
              <a:ext cx="8905875" cy="6677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22131" y="1322406"/>
              <a:ext cx="55175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Module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09314" y="1742282"/>
              <a:ext cx="56778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Inverter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41634" y="2162458"/>
              <a:ext cx="489236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T Line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7117" y="2561786"/>
              <a:ext cx="627095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Terminal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87219" y="2978258"/>
              <a:ext cx="633507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Compare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69928" y="3408408"/>
              <a:ext cx="676788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Suitability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07792" y="3838858"/>
              <a:ext cx="399468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SAM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70587" y="4227912"/>
              <a:ext cx="71205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Site Finder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25462" y="1071895"/>
              <a:ext cx="1969216" cy="4925393"/>
              <a:chOff x="214044" y="1053311"/>
              <a:chExt cx="1969216" cy="492539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38118" y="1305157"/>
                <a:ext cx="1692742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Transmission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20935" y="1530282"/>
                <a:ext cx="150479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Nearby Transmission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4835" y="1674168"/>
                <a:ext cx="1500895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Transmission Capacity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38063" y="1861672"/>
                <a:ext cx="1487668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Demographics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7516" y="2055168"/>
                <a:ext cx="150821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Service Territories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87148" y="2243158"/>
                <a:ext cx="174371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Costs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7566" y="2409577"/>
                <a:ext cx="156816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Local Offsets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29403" y="2599359"/>
                <a:ext cx="1596328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To Transmission Cost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8859" y="2786863"/>
                <a:ext cx="1570320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Incentives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612" y="3155242"/>
                <a:ext cx="1661844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Land Use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27590" y="3327742"/>
                <a:ext cx="1422108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Zoning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27590" y="3517524"/>
                <a:ext cx="140327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Water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39574" y="3705028"/>
                <a:ext cx="138101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Subsurface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27590" y="3898524"/>
                <a:ext cx="1411834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53612" y="4038600"/>
                <a:ext cx="163615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Coverage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27590" y="4262690"/>
                <a:ext cx="140156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Environmental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39574" y="4452472"/>
                <a:ext cx="137588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Social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27590" y="4639976"/>
                <a:ext cx="139814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Geography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27590" y="4833472"/>
                <a:ext cx="138786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Meteorological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33400" y="5160535"/>
                <a:ext cx="147349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Social &amp; Environmental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16622" y="5370586"/>
                <a:ext cx="129027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Public Perception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42314" y="5560368"/>
                <a:ext cx="1254304" cy="3693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Threatened Species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26896" y="5747872"/>
                <a:ext cx="128856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Cultural Resources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40422" y="4985872"/>
                <a:ext cx="134162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Land Use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14044" y="1053311"/>
                <a:ext cx="1969216" cy="251846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i="1" dirty="0" smtClean="0">
                    <a:solidFill>
                      <a:schemeClr val="bg1"/>
                    </a:solidFill>
                  </a:rPr>
                  <a:t>Mode: Site Analysis</a:t>
                </a:r>
                <a:endParaRPr lang="en-US" sz="12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57200" y="2980359"/>
                <a:ext cx="158222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Energy Forecast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27348" y="325122"/>
              <a:ext cx="8876864" cy="410049"/>
              <a:chOff x="152400" y="331305"/>
              <a:chExt cx="8876864" cy="41004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2400" y="331305"/>
                <a:ext cx="2160311" cy="410049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Site: 4 Corners - CO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362200" y="341244"/>
                <a:ext cx="666706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-------- </a:t>
                </a:r>
                <a:r>
                  <a:rPr lang="en-US" sz="1600" b="1" dirty="0" err="1" smtClean="0"/>
                  <a:t>PVMapper</a:t>
                </a:r>
                <a:r>
                  <a:rPr lang="en-US" sz="1600" b="1" dirty="0" smtClean="0"/>
                  <a:t> – Utility Scale Solar Site Analysis Tool -----</a:t>
                </a:r>
                <a:endParaRPr lang="en-US" sz="1600" b="1" dirty="0"/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070238"/>
            <a:ext cx="5938716" cy="54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83" y="1055117"/>
            <a:ext cx="5958031" cy="5405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5531938" y="4592076"/>
            <a:ext cx="94422" cy="132967"/>
          </a:xfrm>
          <a:custGeom>
            <a:avLst/>
            <a:gdLst>
              <a:gd name="connsiteX0" fmla="*/ 0 w 2246243"/>
              <a:gd name="connsiteY0" fmla="*/ 407505 h 1898374"/>
              <a:gd name="connsiteX1" fmla="*/ 755373 w 2246243"/>
              <a:gd name="connsiteY1" fmla="*/ 1898374 h 1898374"/>
              <a:gd name="connsiteX2" fmla="*/ 2057400 w 2246243"/>
              <a:gd name="connsiteY2" fmla="*/ 1013792 h 1898374"/>
              <a:gd name="connsiteX3" fmla="*/ 1967947 w 2246243"/>
              <a:gd name="connsiteY3" fmla="*/ 695740 h 1898374"/>
              <a:gd name="connsiteX4" fmla="*/ 2047460 w 2246243"/>
              <a:gd name="connsiteY4" fmla="*/ 377687 h 1898374"/>
              <a:gd name="connsiteX5" fmla="*/ 2246243 w 2246243"/>
              <a:gd name="connsiteY5" fmla="*/ 178905 h 1898374"/>
              <a:gd name="connsiteX6" fmla="*/ 1958008 w 2246243"/>
              <a:gd name="connsiteY6" fmla="*/ 0 h 1898374"/>
              <a:gd name="connsiteX7" fmla="*/ 318052 w 2246243"/>
              <a:gd name="connsiteY7" fmla="*/ 318053 h 1898374"/>
              <a:gd name="connsiteX8" fmla="*/ 0 w 2246243"/>
              <a:gd name="connsiteY8" fmla="*/ 407505 h 189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6243" h="1898374">
                <a:moveTo>
                  <a:pt x="0" y="407505"/>
                </a:moveTo>
                <a:lnTo>
                  <a:pt x="755373" y="1898374"/>
                </a:lnTo>
                <a:lnTo>
                  <a:pt x="2057400" y="1013792"/>
                </a:lnTo>
                <a:lnTo>
                  <a:pt x="1967947" y="695740"/>
                </a:lnTo>
                <a:lnTo>
                  <a:pt x="2047460" y="377687"/>
                </a:lnTo>
                <a:lnTo>
                  <a:pt x="2246243" y="178905"/>
                </a:lnTo>
                <a:lnTo>
                  <a:pt x="1958008" y="0"/>
                </a:lnTo>
                <a:lnTo>
                  <a:pt x="318052" y="318053"/>
                </a:lnTo>
                <a:lnTo>
                  <a:pt x="0" y="407505"/>
                </a:lnTo>
                <a:close/>
              </a:path>
            </a:pathLst>
          </a:cu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40"/>
          <p:cNvSpPr/>
          <p:nvPr/>
        </p:nvSpPr>
        <p:spPr>
          <a:xfrm>
            <a:off x="3377599" y="1299153"/>
            <a:ext cx="2269451" cy="1132108"/>
          </a:xfrm>
          <a:prstGeom prst="wedgeRectCallout">
            <a:avLst>
              <a:gd name="adj1" fmla="val 140037"/>
              <a:gd name="adj2" fmla="val 56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900" dirty="0" smtClean="0"/>
              <a:t>Company: Tucson Electric Power Co.</a:t>
            </a:r>
          </a:p>
          <a:p>
            <a:r>
              <a:rPr lang="en-US" sz="900" dirty="0" smtClean="0"/>
              <a:t>Voltage:    345 kV</a:t>
            </a:r>
          </a:p>
          <a:p>
            <a:r>
              <a:rPr lang="en-US" sz="900" dirty="0" smtClean="0"/>
              <a:t>Capacity:    </a:t>
            </a:r>
          </a:p>
          <a:p>
            <a:r>
              <a:rPr lang="en-US" sz="900" dirty="0" smtClean="0"/>
              <a:t>Telephone: xxx-436-4442</a:t>
            </a:r>
          </a:p>
          <a:p>
            <a:endParaRPr lang="en-US" sz="900" dirty="0" smtClean="0"/>
          </a:p>
          <a:p>
            <a:r>
              <a:rPr lang="en-US" sz="900" dirty="0" smtClean="0"/>
              <a:t>Distance from Site: 10 miles</a:t>
            </a:r>
          </a:p>
          <a:p>
            <a:r>
              <a:rPr lang="en-US" sz="900" dirty="0" smtClean="0"/>
              <a:t>Connection Cost:    $500k</a:t>
            </a:r>
          </a:p>
        </p:txBody>
      </p:sp>
      <p:sp>
        <p:nvSpPr>
          <p:cNvPr id="47" name="Rectangular Callout 46"/>
          <p:cNvSpPr/>
          <p:nvPr/>
        </p:nvSpPr>
        <p:spPr>
          <a:xfrm>
            <a:off x="2451283" y="3491130"/>
            <a:ext cx="2269451" cy="1132108"/>
          </a:xfrm>
          <a:prstGeom prst="wedgeRectCallout">
            <a:avLst>
              <a:gd name="adj1" fmla="val 87045"/>
              <a:gd name="adj2" fmla="val 139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900" dirty="0" smtClean="0"/>
              <a:t>Company: Tucson Electric Power Co.</a:t>
            </a:r>
          </a:p>
          <a:p>
            <a:r>
              <a:rPr lang="en-US" sz="900" dirty="0" smtClean="0"/>
              <a:t>Voltage:    500 kV</a:t>
            </a:r>
          </a:p>
          <a:p>
            <a:r>
              <a:rPr lang="en-US" sz="900" dirty="0" smtClean="0"/>
              <a:t>Capacity:    </a:t>
            </a:r>
          </a:p>
          <a:p>
            <a:r>
              <a:rPr lang="en-US" sz="900" dirty="0" smtClean="0"/>
              <a:t>Telephone: xxx-436-4442</a:t>
            </a:r>
          </a:p>
          <a:p>
            <a:endParaRPr lang="en-US" sz="900" dirty="0" smtClean="0"/>
          </a:p>
          <a:p>
            <a:r>
              <a:rPr lang="en-US" sz="900" dirty="0" smtClean="0"/>
              <a:t>Distance from Site: 3.5 miles</a:t>
            </a:r>
          </a:p>
          <a:p>
            <a:r>
              <a:rPr lang="en-US" sz="900" dirty="0" smtClean="0"/>
              <a:t>Connection Cost:    $300k</a:t>
            </a:r>
          </a:p>
        </p:txBody>
      </p:sp>
    </p:spTree>
    <p:extLst>
      <p:ext uri="{BB962C8B-B14F-4D97-AF65-F5344CB8AC3E}">
        <p14:creationId xmlns:p14="http://schemas.microsoft.com/office/powerpoint/2010/main" val="373872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Offsets</a:t>
            </a:r>
          </a:p>
          <a:p>
            <a:pPr lvl="1"/>
            <a:r>
              <a:rPr lang="en-US" dirty="0" smtClean="0"/>
              <a:t>From a selected site, user chooses an offset distance from existing county/state offsets or can enter their own value</a:t>
            </a:r>
          </a:p>
          <a:p>
            <a:pPr lvl="1"/>
            <a:r>
              <a:rPr lang="en-US" dirty="0" smtClean="0"/>
              <a:t>Tool calculates acquisition and maintenance costs based on user defined land cost parameters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high-level overview of the SunShot project</a:t>
            </a:r>
          </a:p>
          <a:p>
            <a:r>
              <a:rPr lang="en-US" dirty="0"/>
              <a:t>Discuss the overall objective </a:t>
            </a:r>
            <a:r>
              <a:rPr lang="en-US" dirty="0" smtClean="0"/>
              <a:t>of PVMapper</a:t>
            </a:r>
            <a:endParaRPr lang="en-US" dirty="0"/>
          </a:p>
          <a:p>
            <a:r>
              <a:rPr lang="en-US" dirty="0" smtClean="0"/>
              <a:t>Outline the roll of the Steering Committee</a:t>
            </a:r>
          </a:p>
          <a:p>
            <a:r>
              <a:rPr lang="en-US" dirty="0" smtClean="0"/>
              <a:t>Introduce the Functional Specifications Document (FSD)</a:t>
            </a:r>
          </a:p>
          <a:p>
            <a:r>
              <a:rPr lang="en-US" dirty="0" smtClean="0"/>
              <a:t>Offer expectations for review of the FSD</a:t>
            </a:r>
          </a:p>
          <a:p>
            <a:pPr marL="393192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for Conference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27348" y="76200"/>
            <a:ext cx="8955293" cy="6677025"/>
            <a:chOff x="127348" y="76200"/>
            <a:chExt cx="8955293" cy="66770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0" y="76200"/>
              <a:ext cx="8905875" cy="6677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22131" y="1322406"/>
              <a:ext cx="55175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Module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09314" y="1742282"/>
              <a:ext cx="56778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Inverter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41634" y="2162458"/>
              <a:ext cx="489236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T Line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7117" y="2561786"/>
              <a:ext cx="627095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Terminal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87219" y="2978258"/>
              <a:ext cx="633507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Compare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69928" y="3408408"/>
              <a:ext cx="676788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Suitability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07792" y="3838858"/>
              <a:ext cx="399468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SAM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70587" y="4227912"/>
              <a:ext cx="71205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Site Finder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25462" y="1071895"/>
              <a:ext cx="1969216" cy="4925393"/>
              <a:chOff x="214044" y="1053311"/>
              <a:chExt cx="1969216" cy="492539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38118" y="1305157"/>
                <a:ext cx="1692742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Transmission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20935" y="1530282"/>
                <a:ext cx="150479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Nearby Transmission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4835" y="1674168"/>
                <a:ext cx="1500895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Transmission Capacity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38063" y="1861672"/>
                <a:ext cx="1487668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Demographics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7516" y="2055168"/>
                <a:ext cx="150821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Service Territories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87148" y="2243158"/>
                <a:ext cx="174371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Costs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7566" y="2409577"/>
                <a:ext cx="156816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Local Offsets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29403" y="2599359"/>
                <a:ext cx="1596328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To Transmission Cost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8859" y="2786863"/>
                <a:ext cx="1570320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Incentives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612" y="3155242"/>
                <a:ext cx="1661844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Land Use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27590" y="3327742"/>
                <a:ext cx="1422108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Zoning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27590" y="3517524"/>
                <a:ext cx="140327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Water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39574" y="3705028"/>
                <a:ext cx="138101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Subsurface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27590" y="3898524"/>
                <a:ext cx="1411834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53612" y="4038600"/>
                <a:ext cx="163615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Coverage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27590" y="4262690"/>
                <a:ext cx="140156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Environmental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39574" y="4452472"/>
                <a:ext cx="137588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Social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27590" y="4639976"/>
                <a:ext cx="139814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Geography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27590" y="4833472"/>
                <a:ext cx="138786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Meteorological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33400" y="5160535"/>
                <a:ext cx="147349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Social &amp; Environmental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16622" y="5370586"/>
                <a:ext cx="129027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Public Perception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42314" y="5560368"/>
                <a:ext cx="1254304" cy="3693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Threatened Species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26896" y="5747872"/>
                <a:ext cx="128856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Cultural Resources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40422" y="4985872"/>
                <a:ext cx="134162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Land Use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14044" y="1053311"/>
                <a:ext cx="1969216" cy="251846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i="1" dirty="0" smtClean="0">
                    <a:solidFill>
                      <a:schemeClr val="bg1"/>
                    </a:solidFill>
                  </a:rPr>
                  <a:t>Mode: Site Analysis</a:t>
                </a:r>
                <a:endParaRPr lang="en-US" sz="12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57200" y="2980359"/>
                <a:ext cx="158222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Energy Forecast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27348" y="325122"/>
              <a:ext cx="8876864" cy="410049"/>
              <a:chOff x="152400" y="331305"/>
              <a:chExt cx="8876864" cy="41004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2400" y="331305"/>
                <a:ext cx="2160311" cy="410049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Site: 4 Corners - CO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362200" y="341244"/>
                <a:ext cx="666706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-------- </a:t>
                </a:r>
                <a:r>
                  <a:rPr lang="en-US" sz="1600" b="1" dirty="0" err="1" smtClean="0"/>
                  <a:t>PVMapper</a:t>
                </a:r>
                <a:r>
                  <a:rPr lang="en-US" sz="1600" b="1" dirty="0" smtClean="0"/>
                  <a:t> – Utility Scale Solar Site Analysis Tool -----</a:t>
                </a:r>
                <a:endParaRPr lang="en-US" sz="1600" b="1" dirty="0"/>
              </a:p>
            </p:txBody>
          </p:sp>
        </p:grpSp>
      </p:grpSp>
      <p:sp>
        <p:nvSpPr>
          <p:cNvPr id="51" name="Freeform 50"/>
          <p:cNvSpPr/>
          <p:nvPr/>
        </p:nvSpPr>
        <p:spPr>
          <a:xfrm>
            <a:off x="3438525" y="3181350"/>
            <a:ext cx="2676525" cy="2238375"/>
          </a:xfrm>
          <a:custGeom>
            <a:avLst/>
            <a:gdLst>
              <a:gd name="connsiteX0" fmla="*/ 0 w 2676525"/>
              <a:gd name="connsiteY0" fmla="*/ 438150 h 2238375"/>
              <a:gd name="connsiteX1" fmla="*/ 938213 w 2676525"/>
              <a:gd name="connsiteY1" fmla="*/ 2238375 h 2238375"/>
              <a:gd name="connsiteX2" fmla="*/ 1528763 w 2676525"/>
              <a:gd name="connsiteY2" fmla="*/ 1757363 h 2238375"/>
              <a:gd name="connsiteX3" fmla="*/ 2386013 w 2676525"/>
              <a:gd name="connsiteY3" fmla="*/ 1219200 h 2238375"/>
              <a:gd name="connsiteX4" fmla="*/ 2538413 w 2676525"/>
              <a:gd name="connsiteY4" fmla="*/ 1085850 h 2238375"/>
              <a:gd name="connsiteX5" fmla="*/ 2409825 w 2676525"/>
              <a:gd name="connsiteY5" fmla="*/ 890588 h 2238375"/>
              <a:gd name="connsiteX6" fmla="*/ 2366963 w 2676525"/>
              <a:gd name="connsiteY6" fmla="*/ 709613 h 2238375"/>
              <a:gd name="connsiteX7" fmla="*/ 2433638 w 2676525"/>
              <a:gd name="connsiteY7" fmla="*/ 476250 h 2238375"/>
              <a:gd name="connsiteX8" fmla="*/ 2676525 w 2676525"/>
              <a:gd name="connsiteY8" fmla="*/ 204788 h 2238375"/>
              <a:gd name="connsiteX9" fmla="*/ 2295525 w 2676525"/>
              <a:gd name="connsiteY9" fmla="*/ 0 h 2238375"/>
              <a:gd name="connsiteX10" fmla="*/ 0 w 2676525"/>
              <a:gd name="connsiteY10" fmla="*/ 438150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6525" h="2238375">
                <a:moveTo>
                  <a:pt x="0" y="438150"/>
                </a:moveTo>
                <a:lnTo>
                  <a:pt x="938213" y="2238375"/>
                </a:lnTo>
                <a:lnTo>
                  <a:pt x="1528763" y="1757363"/>
                </a:lnTo>
                <a:lnTo>
                  <a:pt x="2386013" y="1219200"/>
                </a:lnTo>
                <a:lnTo>
                  <a:pt x="2538413" y="1085850"/>
                </a:lnTo>
                <a:lnTo>
                  <a:pt x="2409825" y="890588"/>
                </a:lnTo>
                <a:lnTo>
                  <a:pt x="2366963" y="709613"/>
                </a:lnTo>
                <a:lnTo>
                  <a:pt x="2433638" y="476250"/>
                </a:lnTo>
                <a:lnTo>
                  <a:pt x="2676525" y="204788"/>
                </a:lnTo>
                <a:lnTo>
                  <a:pt x="2295525" y="0"/>
                </a:lnTo>
                <a:lnTo>
                  <a:pt x="0" y="43815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810000" y="3234622"/>
            <a:ext cx="2209800" cy="1885250"/>
          </a:xfrm>
          <a:custGeom>
            <a:avLst/>
            <a:gdLst>
              <a:gd name="connsiteX0" fmla="*/ 0 w 2246243"/>
              <a:gd name="connsiteY0" fmla="*/ 407505 h 1898374"/>
              <a:gd name="connsiteX1" fmla="*/ 755373 w 2246243"/>
              <a:gd name="connsiteY1" fmla="*/ 1898374 h 1898374"/>
              <a:gd name="connsiteX2" fmla="*/ 2057400 w 2246243"/>
              <a:gd name="connsiteY2" fmla="*/ 1013792 h 1898374"/>
              <a:gd name="connsiteX3" fmla="*/ 1967947 w 2246243"/>
              <a:gd name="connsiteY3" fmla="*/ 695740 h 1898374"/>
              <a:gd name="connsiteX4" fmla="*/ 2047460 w 2246243"/>
              <a:gd name="connsiteY4" fmla="*/ 377687 h 1898374"/>
              <a:gd name="connsiteX5" fmla="*/ 2246243 w 2246243"/>
              <a:gd name="connsiteY5" fmla="*/ 178905 h 1898374"/>
              <a:gd name="connsiteX6" fmla="*/ 1958008 w 2246243"/>
              <a:gd name="connsiteY6" fmla="*/ 0 h 1898374"/>
              <a:gd name="connsiteX7" fmla="*/ 318052 w 2246243"/>
              <a:gd name="connsiteY7" fmla="*/ 318053 h 1898374"/>
              <a:gd name="connsiteX8" fmla="*/ 0 w 2246243"/>
              <a:gd name="connsiteY8" fmla="*/ 407505 h 189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6243" h="1898374">
                <a:moveTo>
                  <a:pt x="0" y="407505"/>
                </a:moveTo>
                <a:lnTo>
                  <a:pt x="755373" y="1898374"/>
                </a:lnTo>
                <a:lnTo>
                  <a:pt x="2057400" y="1013792"/>
                </a:lnTo>
                <a:lnTo>
                  <a:pt x="1967947" y="695740"/>
                </a:lnTo>
                <a:lnTo>
                  <a:pt x="2047460" y="377687"/>
                </a:lnTo>
                <a:lnTo>
                  <a:pt x="2246243" y="178905"/>
                </a:lnTo>
                <a:lnTo>
                  <a:pt x="1958008" y="0"/>
                </a:lnTo>
                <a:lnTo>
                  <a:pt x="318052" y="318053"/>
                </a:lnTo>
                <a:lnTo>
                  <a:pt x="0" y="407505"/>
                </a:lnTo>
                <a:close/>
              </a:path>
            </a:pathLst>
          </a:cu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ular Callout 47"/>
          <p:cNvSpPr/>
          <p:nvPr/>
        </p:nvSpPr>
        <p:spPr>
          <a:xfrm>
            <a:off x="2819400" y="1308708"/>
            <a:ext cx="2590800" cy="1237058"/>
          </a:xfrm>
          <a:prstGeom prst="wedgeRectCallout">
            <a:avLst>
              <a:gd name="adj1" fmla="val 24813"/>
              <a:gd name="adj2" fmla="val 11940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900" dirty="0" smtClean="0"/>
              <a:t>Site Required Offsets</a:t>
            </a:r>
          </a:p>
          <a:p>
            <a:pPr marL="228600" indent="-228600">
              <a:buAutoNum type="arabicPeriod"/>
            </a:pPr>
            <a:r>
              <a:rPr lang="en-US" sz="900" dirty="0" smtClean="0"/>
              <a:t>1000 ft. from surface water bodies</a:t>
            </a:r>
          </a:p>
          <a:p>
            <a:pPr marL="228600" indent="-228600">
              <a:buAutoNum type="arabicPeriod"/>
            </a:pPr>
            <a:r>
              <a:rPr lang="en-US" sz="900" dirty="0" smtClean="0"/>
              <a:t>200 ft. from roads</a:t>
            </a:r>
          </a:p>
          <a:p>
            <a:pPr marL="228600" indent="-228600">
              <a:buAutoNum type="arabicPeriod"/>
            </a:pPr>
            <a:r>
              <a:rPr lang="en-US" sz="900" dirty="0" smtClean="0"/>
              <a:t>2500 ft. from residential</a:t>
            </a:r>
          </a:p>
          <a:p>
            <a:pPr marL="228600" indent="-228600">
              <a:buAutoNum type="arabicPeriod"/>
            </a:pPr>
            <a:endParaRPr lang="en-US" sz="900" dirty="0"/>
          </a:p>
          <a:p>
            <a:r>
              <a:rPr lang="en-US" sz="900" dirty="0" smtClean="0"/>
              <a:t>Site Area              = 1.1 </a:t>
            </a:r>
            <a:r>
              <a:rPr lang="en-US" sz="900" dirty="0" err="1" smtClean="0"/>
              <a:t>sq</a:t>
            </a:r>
            <a:r>
              <a:rPr lang="en-US" sz="900" dirty="0" smtClean="0"/>
              <a:t> mi</a:t>
            </a:r>
          </a:p>
          <a:p>
            <a:r>
              <a:rPr lang="en-US" sz="900" dirty="0" smtClean="0"/>
              <a:t>Site + Buffer Area = 1.4 </a:t>
            </a:r>
            <a:r>
              <a:rPr lang="en-US" sz="900" dirty="0" err="1" smtClean="0"/>
              <a:t>sq</a:t>
            </a:r>
            <a:r>
              <a:rPr lang="en-US" sz="900" dirty="0" smtClean="0"/>
              <a:t> mi</a:t>
            </a:r>
          </a:p>
          <a:p>
            <a:r>
              <a:rPr lang="en-US" sz="900" dirty="0" smtClean="0"/>
              <a:t>Buffer Cost           = $30k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191000" y="5179119"/>
            <a:ext cx="304800" cy="154882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734050" y="4311107"/>
            <a:ext cx="66675" cy="132249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ular Callout 55"/>
          <p:cNvSpPr/>
          <p:nvPr/>
        </p:nvSpPr>
        <p:spPr>
          <a:xfrm>
            <a:off x="6324600" y="4396133"/>
            <a:ext cx="1981200" cy="338694"/>
          </a:xfrm>
          <a:prstGeom prst="wedgeRectCallout">
            <a:avLst>
              <a:gd name="adj1" fmla="val -74538"/>
              <a:gd name="adj2" fmla="val -4963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900" dirty="0" smtClean="0"/>
              <a:t>Distance from road = 250 ft.</a:t>
            </a:r>
          </a:p>
          <a:p>
            <a:r>
              <a:rPr lang="en-US" sz="900" dirty="0" smtClean="0"/>
              <a:t>Required Offset Met</a:t>
            </a:r>
          </a:p>
        </p:txBody>
      </p:sp>
      <p:sp>
        <p:nvSpPr>
          <p:cNvPr id="57" name="Rectangular Callout 56"/>
          <p:cNvSpPr/>
          <p:nvPr/>
        </p:nvSpPr>
        <p:spPr>
          <a:xfrm>
            <a:off x="4810125" y="5302302"/>
            <a:ext cx="1981200" cy="338694"/>
          </a:xfrm>
          <a:prstGeom prst="wedgeRectCallout">
            <a:avLst>
              <a:gd name="adj1" fmla="val -74538"/>
              <a:gd name="adj2" fmla="val -4963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900" dirty="0" smtClean="0"/>
              <a:t>Distance from water = 1250 ft.</a:t>
            </a:r>
          </a:p>
          <a:p>
            <a:r>
              <a:rPr lang="en-US" sz="900" dirty="0" smtClean="0"/>
              <a:t>Required Offset Met</a:t>
            </a:r>
          </a:p>
        </p:txBody>
      </p:sp>
    </p:spTree>
    <p:extLst>
      <p:ext uri="{BB962C8B-B14F-4D97-AF65-F5344CB8AC3E}">
        <p14:creationId xmlns:p14="http://schemas.microsoft.com/office/powerpoint/2010/main" val="32069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to Deliver Power to Transmission Line</a:t>
            </a:r>
          </a:p>
          <a:p>
            <a:pPr lvl="1"/>
            <a:r>
              <a:rPr lang="en-US" dirty="0" smtClean="0"/>
              <a:t>From a selected site, user draws a line to the nearest transmission line or substation</a:t>
            </a:r>
          </a:p>
          <a:p>
            <a:pPr lvl="1"/>
            <a:r>
              <a:rPr lang="en-US" dirty="0" smtClean="0"/>
              <a:t>Tool calculates cost to develop line based on user input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Energy</a:t>
            </a:r>
          </a:p>
        </p:txBody>
      </p:sp>
    </p:spTree>
    <p:extLst>
      <p:ext uri="{BB962C8B-B14F-4D97-AF65-F5344CB8AC3E}">
        <p14:creationId xmlns:p14="http://schemas.microsoft.com/office/powerpoint/2010/main" val="21493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27348" y="76200"/>
            <a:ext cx="8955293" cy="6677025"/>
            <a:chOff x="127348" y="76200"/>
            <a:chExt cx="8955293" cy="66770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0" y="76200"/>
              <a:ext cx="8905875" cy="6677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22131" y="1322406"/>
              <a:ext cx="55175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Module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09314" y="1742282"/>
              <a:ext cx="56778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Inverter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41634" y="2162458"/>
              <a:ext cx="489236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T Line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7117" y="2561786"/>
              <a:ext cx="627095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Terminal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87219" y="2978258"/>
              <a:ext cx="633507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Compare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69928" y="3408408"/>
              <a:ext cx="676788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Suitability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07792" y="3838858"/>
              <a:ext cx="399468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SAM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70587" y="4227912"/>
              <a:ext cx="71205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Site Finder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25462" y="1071895"/>
              <a:ext cx="1969216" cy="4925393"/>
              <a:chOff x="214044" y="1053311"/>
              <a:chExt cx="1969216" cy="492539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38118" y="1305157"/>
                <a:ext cx="1692742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Transmission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20935" y="1530282"/>
                <a:ext cx="150479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Nearby Transmission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4835" y="1674168"/>
                <a:ext cx="1500895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Transmission Capacity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38063" y="1861672"/>
                <a:ext cx="1487668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Demographics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7516" y="2055168"/>
                <a:ext cx="150821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Service Territories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87148" y="2243158"/>
                <a:ext cx="174371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Costs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7566" y="2409577"/>
                <a:ext cx="156816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Local Offsets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29403" y="2599359"/>
                <a:ext cx="1596328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To Transmission Cost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8859" y="2786863"/>
                <a:ext cx="1570320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Incentives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612" y="3155242"/>
                <a:ext cx="1661844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Land Use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27590" y="3327742"/>
                <a:ext cx="1422108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Zoning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27590" y="3517524"/>
                <a:ext cx="140327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Water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39574" y="3705028"/>
                <a:ext cx="138101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Subsurface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27590" y="3898524"/>
                <a:ext cx="1411834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53612" y="4038600"/>
                <a:ext cx="163615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Coverage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27590" y="4262690"/>
                <a:ext cx="140156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Environmental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39574" y="4452472"/>
                <a:ext cx="137588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Social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27590" y="4639976"/>
                <a:ext cx="139814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Geography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27590" y="4833472"/>
                <a:ext cx="138786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Meteorological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33400" y="5160535"/>
                <a:ext cx="147349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Social &amp; Environmental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16622" y="5370586"/>
                <a:ext cx="129027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Public Perception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42314" y="5560368"/>
                <a:ext cx="1254304" cy="3693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Threatened Species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26896" y="5747872"/>
                <a:ext cx="128856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Cultural Resources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40422" y="4985872"/>
                <a:ext cx="134162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Land Use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14044" y="1053311"/>
                <a:ext cx="1969216" cy="251846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i="1" dirty="0" smtClean="0">
                    <a:solidFill>
                      <a:schemeClr val="bg1"/>
                    </a:solidFill>
                  </a:rPr>
                  <a:t>Mode: Site Analysis</a:t>
                </a:r>
                <a:endParaRPr lang="en-US" sz="12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57200" y="2980359"/>
                <a:ext cx="158222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Energy Forecast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27348" y="325122"/>
              <a:ext cx="8876864" cy="410049"/>
              <a:chOff x="152400" y="331305"/>
              <a:chExt cx="8876864" cy="41004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2400" y="331305"/>
                <a:ext cx="2160311" cy="410049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Site: 4 Corners - CO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362200" y="341244"/>
                <a:ext cx="666706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-------- </a:t>
                </a:r>
                <a:r>
                  <a:rPr lang="en-US" sz="1600" b="1" dirty="0" err="1" smtClean="0"/>
                  <a:t>PVMapper</a:t>
                </a:r>
                <a:r>
                  <a:rPr lang="en-US" sz="1600" b="1" dirty="0" smtClean="0"/>
                  <a:t> – Utility Scale Solar Site Analysis Tool -----</a:t>
                </a:r>
                <a:endParaRPr lang="en-US" sz="1600" b="1" dirty="0"/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070238"/>
            <a:ext cx="5938716" cy="54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055116"/>
            <a:ext cx="5958031" cy="5405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5531938" y="4592076"/>
            <a:ext cx="94422" cy="132967"/>
          </a:xfrm>
          <a:custGeom>
            <a:avLst/>
            <a:gdLst>
              <a:gd name="connsiteX0" fmla="*/ 0 w 2246243"/>
              <a:gd name="connsiteY0" fmla="*/ 407505 h 1898374"/>
              <a:gd name="connsiteX1" fmla="*/ 755373 w 2246243"/>
              <a:gd name="connsiteY1" fmla="*/ 1898374 h 1898374"/>
              <a:gd name="connsiteX2" fmla="*/ 2057400 w 2246243"/>
              <a:gd name="connsiteY2" fmla="*/ 1013792 h 1898374"/>
              <a:gd name="connsiteX3" fmla="*/ 1967947 w 2246243"/>
              <a:gd name="connsiteY3" fmla="*/ 695740 h 1898374"/>
              <a:gd name="connsiteX4" fmla="*/ 2047460 w 2246243"/>
              <a:gd name="connsiteY4" fmla="*/ 377687 h 1898374"/>
              <a:gd name="connsiteX5" fmla="*/ 2246243 w 2246243"/>
              <a:gd name="connsiteY5" fmla="*/ 178905 h 1898374"/>
              <a:gd name="connsiteX6" fmla="*/ 1958008 w 2246243"/>
              <a:gd name="connsiteY6" fmla="*/ 0 h 1898374"/>
              <a:gd name="connsiteX7" fmla="*/ 318052 w 2246243"/>
              <a:gd name="connsiteY7" fmla="*/ 318053 h 1898374"/>
              <a:gd name="connsiteX8" fmla="*/ 0 w 2246243"/>
              <a:gd name="connsiteY8" fmla="*/ 407505 h 189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6243" h="1898374">
                <a:moveTo>
                  <a:pt x="0" y="407505"/>
                </a:moveTo>
                <a:lnTo>
                  <a:pt x="755373" y="1898374"/>
                </a:lnTo>
                <a:lnTo>
                  <a:pt x="2057400" y="1013792"/>
                </a:lnTo>
                <a:lnTo>
                  <a:pt x="1967947" y="695740"/>
                </a:lnTo>
                <a:lnTo>
                  <a:pt x="2047460" y="377687"/>
                </a:lnTo>
                <a:lnTo>
                  <a:pt x="2246243" y="178905"/>
                </a:lnTo>
                <a:lnTo>
                  <a:pt x="1958008" y="0"/>
                </a:lnTo>
                <a:lnTo>
                  <a:pt x="318052" y="318053"/>
                </a:lnTo>
                <a:lnTo>
                  <a:pt x="0" y="407505"/>
                </a:lnTo>
                <a:close/>
              </a:path>
            </a:pathLst>
          </a:cu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C:\Users\alesrs\AppData\Local\Microsoft\Windows\Temporary Internet Files\Content.IE5\1V9IOY80\MC900340590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21386">
            <a:off x="5283995" y="4842165"/>
            <a:ext cx="309039" cy="18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alesrs\AppData\Local\Microsoft\Windows\Temporary Internet Files\Content.IE5\1V9IOY80\MC900340590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53026">
            <a:off x="5216241" y="5133435"/>
            <a:ext cx="330095" cy="18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alesrs\AppData\Local\Microsoft\Windows\Temporary Internet Files\Content.IE5\1V9IOY80\MC900340590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9269">
            <a:off x="5281651" y="5414141"/>
            <a:ext cx="297294" cy="18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alesrs\AppData\Local\Microsoft\Windows\Temporary Internet Files\Content.IE5\QYYCNGVV\MP900390456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269" y="4724314"/>
            <a:ext cx="103709" cy="73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Users\alesrs\AppData\Local\Microsoft\Windows\Temporary Internet Files\Content.IE5\QYYCNGVV\MP900390456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269" y="5639468"/>
            <a:ext cx="103709" cy="73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ular Callout 52"/>
          <p:cNvSpPr/>
          <p:nvPr/>
        </p:nvSpPr>
        <p:spPr>
          <a:xfrm>
            <a:off x="2707075" y="1527576"/>
            <a:ext cx="2590800" cy="1450682"/>
          </a:xfrm>
          <a:prstGeom prst="wedgeRectCallout">
            <a:avLst>
              <a:gd name="adj1" fmla="val 46321"/>
              <a:gd name="adj2" fmla="val 189170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900" dirty="0" smtClean="0"/>
              <a:t>Transmission to Line –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Distance:                         4.2 miles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Easements:                         4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Legs:                                  3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Leg 1:                   $215,000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Leg 2:                   $235,000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Leg 3:                   $340,000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Terminal Costs: $1,100,000</a:t>
            </a:r>
          </a:p>
          <a:p>
            <a:pPr marL="171450" indent="-171450">
              <a:buFontTx/>
              <a:buChar char="-"/>
            </a:pPr>
            <a:r>
              <a:rPr lang="en-US" sz="900" dirty="0" smtClean="0"/>
              <a:t>Total Costs:        $1,890,000</a:t>
            </a:r>
          </a:p>
        </p:txBody>
      </p:sp>
      <p:sp>
        <p:nvSpPr>
          <p:cNvPr id="54" name="Rectangular Callout 53"/>
          <p:cNvSpPr/>
          <p:nvPr/>
        </p:nvSpPr>
        <p:spPr>
          <a:xfrm>
            <a:off x="5715000" y="3988662"/>
            <a:ext cx="2341119" cy="693944"/>
          </a:xfrm>
          <a:prstGeom prst="wedgeRectCallout">
            <a:avLst>
              <a:gd name="adj1" fmla="val -60113"/>
              <a:gd name="adj2" fmla="val 9101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900" dirty="0" smtClean="0">
                <a:solidFill>
                  <a:schemeClr val="bg1"/>
                </a:solidFill>
              </a:rPr>
              <a:t>Properties: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solidFill>
                  <a:schemeClr val="bg1"/>
                </a:solidFill>
              </a:rPr>
              <a:t>Length:                         1.1 miles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solidFill>
                  <a:schemeClr val="bg1"/>
                </a:solidFill>
              </a:rPr>
              <a:t>Construction Cost/mi: $180k/mi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solidFill>
                  <a:schemeClr val="bg1"/>
                </a:solidFill>
              </a:rPr>
              <a:t>Easements:                   $2000/</a:t>
            </a:r>
            <a:r>
              <a:rPr lang="en-US" sz="900" dirty="0" err="1" smtClean="0">
                <a:solidFill>
                  <a:schemeClr val="bg1"/>
                </a:solidFill>
              </a:rPr>
              <a:t>yr</a:t>
            </a:r>
            <a:r>
              <a:rPr lang="en-US" sz="900" dirty="0" smtClean="0">
                <a:solidFill>
                  <a:schemeClr val="bg1"/>
                </a:solidFill>
              </a:rPr>
              <a:t> </a:t>
            </a:r>
          </a:p>
          <a:p>
            <a:pPr marL="228600" indent="-228600">
              <a:buAutoNum type="arabicPeriod"/>
            </a:pPr>
            <a:endParaRPr lang="en-US" sz="9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2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Incentives</a:t>
            </a:r>
          </a:p>
          <a:p>
            <a:pPr lvl="1"/>
            <a:r>
              <a:rPr lang="en-US" dirty="0" smtClean="0"/>
              <a:t>From a selected site, user is provided access to the DSIRE database</a:t>
            </a:r>
          </a:p>
          <a:p>
            <a:pPr lvl="1"/>
            <a:r>
              <a:rPr lang="en-US" dirty="0" smtClean="0"/>
              <a:t>Tool returns records form DSIRE for selected site including:</a:t>
            </a:r>
          </a:p>
          <a:p>
            <a:pPr lvl="2"/>
            <a:r>
              <a:rPr lang="en-US" dirty="0" smtClean="0"/>
              <a:t>Financial incentives</a:t>
            </a:r>
          </a:p>
          <a:p>
            <a:pPr lvl="2"/>
            <a:r>
              <a:rPr lang="en-US" dirty="0" smtClean="0"/>
              <a:t>Rules &amp; regulations</a:t>
            </a:r>
          </a:p>
          <a:p>
            <a:pPr lvl="2"/>
            <a:r>
              <a:rPr lang="en-US" dirty="0" smtClean="0"/>
              <a:t>Polices</a:t>
            </a:r>
          </a:p>
          <a:p>
            <a:pPr marL="630936"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Energy</a:t>
            </a:r>
          </a:p>
        </p:txBody>
      </p:sp>
    </p:spTree>
    <p:extLst>
      <p:ext uri="{BB962C8B-B14F-4D97-AF65-F5344CB8AC3E}">
        <p14:creationId xmlns:p14="http://schemas.microsoft.com/office/powerpoint/2010/main" val="38770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Forecast</a:t>
            </a:r>
          </a:p>
          <a:p>
            <a:pPr lvl="1"/>
            <a:r>
              <a:rPr lang="en-US" dirty="0" smtClean="0"/>
              <a:t>From a selected site, user is provided with a tool for forecasting:</a:t>
            </a:r>
          </a:p>
          <a:p>
            <a:pPr lvl="2"/>
            <a:r>
              <a:rPr lang="en-US" dirty="0" smtClean="0"/>
              <a:t>Solar radiation</a:t>
            </a:r>
          </a:p>
          <a:p>
            <a:pPr lvl="2"/>
            <a:r>
              <a:rPr lang="en-US" dirty="0" smtClean="0"/>
              <a:t>Electrical energy demand and price</a:t>
            </a:r>
          </a:p>
          <a:p>
            <a:pPr lvl="2"/>
            <a:r>
              <a:rPr lang="en-US" dirty="0" smtClean="0"/>
              <a:t>Construction costs</a:t>
            </a:r>
          </a:p>
          <a:p>
            <a:pPr lvl="1"/>
            <a:r>
              <a:rPr lang="en-US" dirty="0" smtClean="0"/>
              <a:t>Tool forecasts future estimated balance sheets for the selected site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Energy</a:t>
            </a:r>
          </a:p>
        </p:txBody>
      </p:sp>
    </p:spTree>
    <p:extLst>
      <p:ext uri="{BB962C8B-B14F-4D97-AF65-F5344CB8AC3E}">
        <p14:creationId xmlns:p14="http://schemas.microsoft.com/office/powerpoint/2010/main" val="8802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Side-by-side comparison of costs and benefits for selected sites</a:t>
            </a:r>
          </a:p>
          <a:p>
            <a:pPr lvl="1"/>
            <a:r>
              <a:rPr lang="en-US" dirty="0" smtClean="0"/>
              <a:t>User selects from a list of cost items</a:t>
            </a:r>
          </a:p>
          <a:p>
            <a:pPr lvl="1"/>
            <a:r>
              <a:rPr lang="en-US" dirty="0" smtClean="0"/>
              <a:t>User can define weights for each cost item</a:t>
            </a:r>
          </a:p>
          <a:p>
            <a:pPr lvl="1"/>
            <a:r>
              <a:rPr lang="en-US" dirty="0" smtClean="0"/>
              <a:t>Comparison tool will scale comparisons and present data in a user defined table</a:t>
            </a:r>
          </a:p>
          <a:p>
            <a:pPr lvl="1"/>
            <a:r>
              <a:rPr lang="en-US" dirty="0" smtClean="0"/>
              <a:t>Tool calculates and overall site score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2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Social Political and Environmental Factors</a:t>
            </a:r>
          </a:p>
          <a:p>
            <a:pPr lvl="1"/>
            <a:r>
              <a:rPr lang="en-US" dirty="0" smtClean="0"/>
              <a:t>From a selected site(s), user can evaluate suitability from layers:</a:t>
            </a:r>
          </a:p>
          <a:p>
            <a:pPr lvl="2"/>
            <a:r>
              <a:rPr lang="en-US" dirty="0" smtClean="0"/>
              <a:t>Public perception</a:t>
            </a:r>
          </a:p>
          <a:p>
            <a:pPr lvl="2"/>
            <a:r>
              <a:rPr lang="en-US" dirty="0" smtClean="0"/>
              <a:t>Threatened/endangered species</a:t>
            </a:r>
          </a:p>
          <a:p>
            <a:pPr lvl="2"/>
            <a:r>
              <a:rPr lang="en-US" dirty="0" smtClean="0"/>
              <a:t>Cultural resource areas</a:t>
            </a:r>
          </a:p>
          <a:p>
            <a:pPr lvl="2"/>
            <a:r>
              <a:rPr lang="en-US" dirty="0" smtClean="0"/>
              <a:t>Zoning types</a:t>
            </a:r>
          </a:p>
          <a:p>
            <a:pPr lvl="2"/>
            <a:r>
              <a:rPr lang="en-US" dirty="0" smtClean="0"/>
              <a:t>Soil/geology</a:t>
            </a:r>
          </a:p>
          <a:p>
            <a:pPr lvl="2"/>
            <a:r>
              <a:rPr lang="en-US" dirty="0" smtClean="0"/>
              <a:t>Water availability</a:t>
            </a:r>
          </a:p>
          <a:p>
            <a:pPr lvl="1"/>
            <a:r>
              <a:rPr lang="en-US" dirty="0" smtClean="0"/>
              <a:t>Results will be areas to avoid based on feasibility score of overlapping layers above represented as a heat map</a:t>
            </a:r>
          </a:p>
          <a:p>
            <a:pPr marL="630936"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Suitability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Management Assumptions</a:t>
            </a:r>
          </a:p>
          <a:p>
            <a:r>
              <a:rPr lang="en-US" dirty="0" smtClean="0"/>
              <a:t>Data Quality</a:t>
            </a:r>
          </a:p>
          <a:p>
            <a:r>
              <a:rPr lang="en-US" dirty="0" smtClean="0"/>
              <a:t>Data Overlay</a:t>
            </a:r>
          </a:p>
          <a:p>
            <a:pPr lvl="1"/>
            <a:r>
              <a:rPr lang="en-US" dirty="0" smtClean="0"/>
              <a:t>Transmission availability</a:t>
            </a:r>
          </a:p>
          <a:p>
            <a:pPr lvl="1"/>
            <a:r>
              <a:rPr lang="en-US" dirty="0" smtClean="0"/>
              <a:t>Legal/Economic/Social</a:t>
            </a:r>
          </a:p>
          <a:p>
            <a:pPr lvl="1"/>
            <a:r>
              <a:rPr lang="en-US" dirty="0" smtClean="0"/>
              <a:t>Land Use</a:t>
            </a:r>
          </a:p>
          <a:p>
            <a:pPr lvl="1"/>
            <a:r>
              <a:rPr lang="en-US" dirty="0" smtClean="0"/>
              <a:t>Geography</a:t>
            </a:r>
          </a:p>
          <a:p>
            <a:pPr lvl="1"/>
            <a:r>
              <a:rPr lang="en-US" dirty="0" smtClean="0"/>
              <a:t>Geological/Subsurface</a:t>
            </a:r>
          </a:p>
          <a:p>
            <a:pPr lvl="1"/>
            <a:r>
              <a:rPr lang="en-US" dirty="0" smtClean="0"/>
              <a:t>Meteorological</a:t>
            </a:r>
          </a:p>
          <a:p>
            <a:pPr lvl="1"/>
            <a:r>
              <a:rPr lang="en-US" dirty="0" smtClean="0"/>
              <a:t>Environmental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Management Assumptions</a:t>
            </a:r>
          </a:p>
          <a:p>
            <a:pPr lvl="1"/>
            <a:r>
              <a:rPr lang="en-US" dirty="0" smtClean="0"/>
              <a:t>User will be informed when reputable/trustworthy data are not available</a:t>
            </a:r>
          </a:p>
          <a:p>
            <a:pPr lvl="1"/>
            <a:r>
              <a:rPr lang="en-US" dirty="0" smtClean="0"/>
              <a:t>User can choose to use data contributed by others</a:t>
            </a:r>
          </a:p>
          <a:p>
            <a:pPr lvl="1"/>
            <a:r>
              <a:rPr lang="en-US" dirty="0" smtClean="0"/>
              <a:t>User will have the opportunity to add their own data in most tools</a:t>
            </a:r>
          </a:p>
          <a:p>
            <a:pPr lvl="1"/>
            <a:r>
              <a:rPr lang="en-US" dirty="0" smtClean="0"/>
              <a:t>Goal – provide data that are difficult and/or costly to obtain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163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Quality</a:t>
            </a:r>
          </a:p>
          <a:p>
            <a:pPr lvl="1"/>
            <a:r>
              <a:rPr lang="en-US" dirty="0" smtClean="0"/>
              <a:t>For every layer in PVMapper, user has the opportunity to see the quality level of data</a:t>
            </a:r>
          </a:p>
          <a:p>
            <a:pPr lvl="2"/>
            <a:r>
              <a:rPr lang="en-US" dirty="0" smtClean="0"/>
              <a:t>Existing authoritative Federal and State</a:t>
            </a:r>
          </a:p>
          <a:p>
            <a:pPr lvl="2"/>
            <a:r>
              <a:rPr lang="en-US" dirty="0" smtClean="0"/>
              <a:t>User contributed</a:t>
            </a:r>
          </a:p>
          <a:p>
            <a:pPr lvl="2"/>
            <a:r>
              <a:rPr lang="en-US" dirty="0" smtClean="0"/>
              <a:t>Model generated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7520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 a GIS-based project planning tool to identify optimal utility-scale solar facility </a:t>
            </a:r>
            <a:r>
              <a:rPr lang="en-US" dirty="0" smtClean="0"/>
              <a:t>sites</a:t>
            </a:r>
            <a:endParaRPr lang="en-US" dirty="0"/>
          </a:p>
          <a:p>
            <a:r>
              <a:rPr lang="en-US" dirty="0" smtClean="0"/>
              <a:t>Develop </a:t>
            </a:r>
            <a:r>
              <a:rPr lang="en-US" dirty="0"/>
              <a:t>the tool on an open-source platform</a:t>
            </a:r>
          </a:p>
          <a:p>
            <a:r>
              <a:rPr lang="en-US" dirty="0"/>
              <a:t>Integrate the appropriate data sets/layers</a:t>
            </a:r>
          </a:p>
          <a:p>
            <a:r>
              <a:rPr lang="en-US" dirty="0"/>
              <a:t>Include a measure of social risk and public acceptance</a:t>
            </a:r>
          </a:p>
          <a:p>
            <a:r>
              <a:rPr lang="en-US" dirty="0"/>
              <a:t>Enable customization of variable weights</a:t>
            </a:r>
          </a:p>
          <a:p>
            <a:r>
              <a:rPr lang="en-US" dirty="0"/>
              <a:t>Provide a free and accessible platform to download the tool</a:t>
            </a:r>
          </a:p>
          <a:p>
            <a:r>
              <a:rPr lang="en-US" dirty="0"/>
              <a:t>Provide a sustainability plan to ensure future relevance of the tool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SunShot Project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0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Overlay</a:t>
            </a:r>
          </a:p>
          <a:p>
            <a:pPr lvl="1"/>
            <a:r>
              <a:rPr lang="en-US" dirty="0" smtClean="0"/>
              <a:t>Users will be able to choose from a list of GIS layers</a:t>
            </a:r>
          </a:p>
          <a:p>
            <a:pPr lvl="2"/>
            <a:r>
              <a:rPr lang="en-US" dirty="0" smtClean="0"/>
              <a:t>Transmission</a:t>
            </a:r>
          </a:p>
          <a:p>
            <a:pPr lvl="2"/>
            <a:r>
              <a:rPr lang="en-US" dirty="0" smtClean="0"/>
              <a:t>Legal/Economic/Social</a:t>
            </a:r>
          </a:p>
          <a:p>
            <a:pPr lvl="2"/>
            <a:r>
              <a:rPr lang="en-US" dirty="0" smtClean="0"/>
              <a:t>Land Use</a:t>
            </a:r>
          </a:p>
          <a:p>
            <a:pPr lvl="2"/>
            <a:r>
              <a:rPr lang="en-US" dirty="0" smtClean="0"/>
              <a:t>Geography</a:t>
            </a:r>
          </a:p>
          <a:p>
            <a:pPr lvl="2"/>
            <a:r>
              <a:rPr lang="en-US" dirty="0" smtClean="0"/>
              <a:t>Geological/Subsurface</a:t>
            </a:r>
          </a:p>
          <a:p>
            <a:pPr lvl="2"/>
            <a:r>
              <a:rPr lang="en-US" dirty="0" smtClean="0"/>
              <a:t>Meteorological</a:t>
            </a:r>
          </a:p>
          <a:p>
            <a:pPr lvl="2"/>
            <a:r>
              <a:rPr lang="en-US" dirty="0" smtClean="0"/>
              <a:t>Environmental</a:t>
            </a: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76370" cy="762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Site Performance &amp; Financial Calculations</a:t>
            </a:r>
            <a:endParaRPr lang="en-US" sz="3200" dirty="0"/>
          </a:p>
        </p:txBody>
      </p:sp>
      <p:pic>
        <p:nvPicPr>
          <p:cNvPr id="1038" name="Picture 1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61" y="1818227"/>
            <a:ext cx="2492666" cy="2544702"/>
          </a:xfrm>
          <a:prstGeom prst="rect">
            <a:avLst/>
          </a:prstGeom>
          <a:noFill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cuments"/>
          <p:cNvSpPr>
            <a:spLocks noEditPoints="1" noChangeArrowheads="1"/>
          </p:cNvSpPr>
          <p:nvPr/>
        </p:nvSpPr>
        <p:spPr bwMode="auto">
          <a:xfrm>
            <a:off x="4060515" y="1144842"/>
            <a:ext cx="1330117" cy="1116269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600" dirty="0" smtClean="0"/>
              <a:t>SAM Inputs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834567" y="2121963"/>
            <a:ext cx="2562914" cy="3037820"/>
            <a:chOff x="6583964" y="1143000"/>
            <a:chExt cx="2562914" cy="3037820"/>
          </a:xfrm>
        </p:grpSpPr>
        <p:grpSp>
          <p:nvGrpSpPr>
            <p:cNvPr id="8" name="Group 7"/>
            <p:cNvGrpSpPr/>
            <p:nvPr/>
          </p:nvGrpSpPr>
          <p:grpSpPr>
            <a:xfrm>
              <a:off x="6583964" y="1143000"/>
              <a:ext cx="2090531" cy="2133599"/>
              <a:chOff x="5300869" y="3581400"/>
              <a:chExt cx="2438400" cy="2438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0869" y="35814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548122"/>
                <a:ext cx="1295400" cy="11605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324600" y="4063425"/>
                <a:ext cx="981166" cy="584775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/>
                  <a:t>SAM</a:t>
                </a:r>
                <a:endParaRPr lang="en-US" sz="3200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934200" y="3657600"/>
              <a:ext cx="2129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NREL Servers</a:t>
              </a:r>
              <a:endParaRPr lang="en-US" sz="2800" b="1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751547" y="1282148"/>
              <a:ext cx="2090531" cy="2133599"/>
              <a:chOff x="5300869" y="3581400"/>
              <a:chExt cx="2438400" cy="243840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0869" y="35814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548122"/>
                <a:ext cx="1295400" cy="11605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324600" y="4063425"/>
                <a:ext cx="981166" cy="584775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/>
                  <a:t>SAM</a:t>
                </a:r>
                <a:endParaRPr lang="en-US" sz="3200" b="1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6903947" y="1415202"/>
              <a:ext cx="2090531" cy="2133599"/>
              <a:chOff x="5300869" y="3581400"/>
              <a:chExt cx="2438400" cy="2438400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0869" y="35814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548122"/>
                <a:ext cx="1295400" cy="11605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324600" y="4063425"/>
                <a:ext cx="981166" cy="584775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/>
                  <a:t>SAM</a:t>
                </a:r>
                <a:endParaRPr lang="en-US" sz="3200" b="1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056347" y="1567602"/>
              <a:ext cx="2090531" cy="2133599"/>
              <a:chOff x="5300869" y="3581400"/>
              <a:chExt cx="2438400" cy="243840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0869" y="35814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548122"/>
                <a:ext cx="1295400" cy="11605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6324600" y="4063425"/>
                <a:ext cx="981166" cy="584775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/>
                  <a:t>SAM</a:t>
                </a:r>
                <a:endParaRPr lang="en-US" sz="3200" b="1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2110834" y="1455247"/>
            <a:ext cx="1292623" cy="1476518"/>
            <a:chOff x="1475220" y="826719"/>
            <a:chExt cx="1771511" cy="21283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191" y="1561489"/>
              <a:ext cx="1393568" cy="139356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475220" y="826719"/>
              <a:ext cx="17715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/>
                <a:t>PVMapper</a:t>
              </a:r>
              <a:endParaRPr lang="en-US" sz="2800" b="1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539827" y="3055413"/>
            <a:ext cx="2462323" cy="331296"/>
          </a:xfrm>
          <a:prstGeom prst="curvedConnector3">
            <a:avLst>
              <a:gd name="adj1" fmla="val 50000"/>
            </a:avLst>
          </a:prstGeom>
          <a:ln w="76200" cmpd="tri"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ocuments"/>
          <p:cNvSpPr>
            <a:spLocks noEditPoints="1" noChangeArrowheads="1"/>
          </p:cNvSpPr>
          <p:nvPr/>
        </p:nvSpPr>
        <p:spPr bwMode="auto">
          <a:xfrm>
            <a:off x="4713970" y="3836575"/>
            <a:ext cx="1373205" cy="1116269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600" dirty="0" smtClean="0"/>
              <a:t>SAM</a:t>
            </a:r>
          </a:p>
          <a:p>
            <a:r>
              <a:rPr lang="en-US" sz="1600" dirty="0" smtClean="0"/>
              <a:t>Results</a:t>
            </a:r>
            <a:endParaRPr lang="en-US" sz="1600" dirty="0"/>
          </a:p>
        </p:txBody>
      </p:sp>
      <p:cxnSp>
        <p:nvCxnSpPr>
          <p:cNvPr id="35" name="Elbow Connector 34"/>
          <p:cNvCxnSpPr>
            <a:endCxn id="25" idx="0"/>
          </p:cNvCxnSpPr>
          <p:nvPr/>
        </p:nvCxnSpPr>
        <p:spPr>
          <a:xfrm>
            <a:off x="5201316" y="1455247"/>
            <a:ext cx="2150900" cy="1091318"/>
          </a:xfrm>
          <a:prstGeom prst="curvedConnector2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34"/>
          <p:cNvCxnSpPr/>
          <p:nvPr/>
        </p:nvCxnSpPr>
        <p:spPr>
          <a:xfrm>
            <a:off x="3265569" y="3540878"/>
            <a:ext cx="1265041" cy="1235822"/>
          </a:xfrm>
          <a:prstGeom prst="curvedConnector2">
            <a:avLst/>
          </a:prstGeom>
          <a:ln w="60325">
            <a:tailEnd type="arrow"/>
          </a:ln>
          <a:scene3d>
            <a:camera prst="orthographicFront">
              <a:rot lat="0" lon="0" rev="11100001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6200" y="5042118"/>
            <a:ext cx="73229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The user provides SAM inputs to </a:t>
            </a:r>
            <a:r>
              <a:rPr lang="en-US" sz="2800" dirty="0" err="1" smtClean="0"/>
              <a:t>PVMapper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err="1" smtClean="0"/>
              <a:t>PVMapper</a:t>
            </a:r>
            <a:r>
              <a:rPr lang="en-US" sz="2800" dirty="0" smtClean="0"/>
              <a:t> sends inputs to NREL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NREL runs the calculations and returns results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err="1" smtClean="0"/>
              <a:t>PVMapper</a:t>
            </a:r>
            <a:r>
              <a:rPr lang="en-US" sz="2800" dirty="0" smtClean="0"/>
              <a:t> stores and presents results to User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330727" y="278317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Overlay</a:t>
            </a:r>
          </a:p>
          <a:p>
            <a:pPr lvl="1"/>
            <a:r>
              <a:rPr lang="en-US" dirty="0" smtClean="0"/>
              <a:t>Users will be able to choose from a list of GIS layers</a:t>
            </a:r>
          </a:p>
          <a:p>
            <a:pPr lvl="2"/>
            <a:r>
              <a:rPr lang="en-US" dirty="0" smtClean="0"/>
              <a:t>Transmission</a:t>
            </a:r>
          </a:p>
          <a:p>
            <a:pPr lvl="2"/>
            <a:r>
              <a:rPr lang="en-US" dirty="0" smtClean="0"/>
              <a:t>Legal/Economic/Social</a:t>
            </a:r>
          </a:p>
          <a:p>
            <a:pPr lvl="2"/>
            <a:r>
              <a:rPr lang="en-US" dirty="0" smtClean="0"/>
              <a:t>Land Use</a:t>
            </a:r>
          </a:p>
          <a:p>
            <a:pPr lvl="2"/>
            <a:r>
              <a:rPr lang="en-US" dirty="0" smtClean="0"/>
              <a:t>Geography</a:t>
            </a:r>
          </a:p>
          <a:p>
            <a:pPr lvl="2"/>
            <a:r>
              <a:rPr lang="en-US" dirty="0" smtClean="0"/>
              <a:t>Geological/Subsurface</a:t>
            </a:r>
          </a:p>
          <a:p>
            <a:pPr lvl="2"/>
            <a:r>
              <a:rPr lang="en-US" dirty="0" smtClean="0"/>
              <a:t>Meteorological</a:t>
            </a:r>
          </a:p>
          <a:p>
            <a:pPr lvl="2"/>
            <a:r>
              <a:rPr lang="en-US" dirty="0" smtClean="0"/>
              <a:t>Environmental</a:t>
            </a: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Constraints and Assumptions</a:t>
            </a:r>
          </a:p>
          <a:p>
            <a:pPr lvl="1"/>
            <a:r>
              <a:rPr lang="en-US" dirty="0" smtClean="0"/>
              <a:t>Operating system support</a:t>
            </a:r>
          </a:p>
          <a:p>
            <a:pPr lvl="1"/>
            <a:r>
              <a:rPr lang="en-US" dirty="0" smtClean="0"/>
              <a:t>Database support</a:t>
            </a:r>
          </a:p>
          <a:p>
            <a:pPr lvl="1"/>
            <a:r>
              <a:rPr lang="en-US" dirty="0" smtClean="0"/>
              <a:t>Third party software components</a:t>
            </a:r>
          </a:p>
          <a:p>
            <a:pPr lvl="1"/>
            <a:r>
              <a:rPr lang="en-US" dirty="0" smtClean="0"/>
              <a:t>Installation and configuration</a:t>
            </a:r>
          </a:p>
          <a:p>
            <a:r>
              <a:rPr lang="en-US" dirty="0" smtClean="0"/>
              <a:t>Dependencies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Constraints, Assumptions, &amp; Dependencies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Discussion Forum(s)</a:t>
            </a:r>
          </a:p>
          <a:p>
            <a:r>
              <a:rPr lang="en-US" dirty="0" smtClean="0"/>
              <a:t>Source Code Repository</a:t>
            </a:r>
          </a:p>
          <a:p>
            <a:r>
              <a:rPr lang="en-US" dirty="0" smtClean="0"/>
              <a:t>Coordinated Bug Management and Feature Identification</a:t>
            </a:r>
          </a:p>
          <a:p>
            <a:r>
              <a:rPr lang="en-US" dirty="0" smtClean="0"/>
              <a:t>Downloadable Software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Community Code Development System &amp;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Expectations of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6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27348" y="76200"/>
            <a:ext cx="8955293" cy="6677025"/>
            <a:chOff x="152400" y="92322"/>
            <a:chExt cx="8955293" cy="6677025"/>
          </a:xfrm>
        </p:grpSpPr>
        <p:grpSp>
          <p:nvGrpSpPr>
            <p:cNvPr id="44" name="Group 43"/>
            <p:cNvGrpSpPr/>
            <p:nvPr/>
          </p:nvGrpSpPr>
          <p:grpSpPr>
            <a:xfrm>
              <a:off x="155532" y="92322"/>
              <a:ext cx="8952161" cy="6677025"/>
              <a:chOff x="119062" y="57616"/>
              <a:chExt cx="8952161" cy="667702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19062" y="57616"/>
                <a:ext cx="8952161" cy="6677025"/>
                <a:chOff x="119062" y="57616"/>
                <a:chExt cx="8952161" cy="6677025"/>
              </a:xfrm>
            </p:grpSpPr>
            <p:pic>
              <p:nvPicPr>
                <p:cNvPr id="1026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062" y="57616"/>
                  <a:ext cx="8905875" cy="66770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" name="Freeform 4"/>
                <p:cNvSpPr/>
                <p:nvPr/>
              </p:nvSpPr>
              <p:spPr>
                <a:xfrm>
                  <a:off x="3776870" y="3230217"/>
                  <a:ext cx="2246243" cy="1898374"/>
                </a:xfrm>
                <a:custGeom>
                  <a:avLst/>
                  <a:gdLst>
                    <a:gd name="connsiteX0" fmla="*/ 0 w 2246243"/>
                    <a:gd name="connsiteY0" fmla="*/ 407505 h 1898374"/>
                    <a:gd name="connsiteX1" fmla="*/ 755373 w 2246243"/>
                    <a:gd name="connsiteY1" fmla="*/ 1898374 h 1898374"/>
                    <a:gd name="connsiteX2" fmla="*/ 2057400 w 2246243"/>
                    <a:gd name="connsiteY2" fmla="*/ 1013792 h 1898374"/>
                    <a:gd name="connsiteX3" fmla="*/ 1967947 w 2246243"/>
                    <a:gd name="connsiteY3" fmla="*/ 695740 h 1898374"/>
                    <a:gd name="connsiteX4" fmla="*/ 2047460 w 2246243"/>
                    <a:gd name="connsiteY4" fmla="*/ 377687 h 1898374"/>
                    <a:gd name="connsiteX5" fmla="*/ 2246243 w 2246243"/>
                    <a:gd name="connsiteY5" fmla="*/ 178905 h 1898374"/>
                    <a:gd name="connsiteX6" fmla="*/ 1958008 w 2246243"/>
                    <a:gd name="connsiteY6" fmla="*/ 0 h 1898374"/>
                    <a:gd name="connsiteX7" fmla="*/ 318052 w 2246243"/>
                    <a:gd name="connsiteY7" fmla="*/ 318053 h 1898374"/>
                    <a:gd name="connsiteX8" fmla="*/ 0 w 2246243"/>
                    <a:gd name="connsiteY8" fmla="*/ 407505 h 1898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46243" h="1898374">
                      <a:moveTo>
                        <a:pt x="0" y="407505"/>
                      </a:moveTo>
                      <a:lnTo>
                        <a:pt x="755373" y="1898374"/>
                      </a:lnTo>
                      <a:lnTo>
                        <a:pt x="2057400" y="1013792"/>
                      </a:lnTo>
                      <a:lnTo>
                        <a:pt x="1967947" y="695740"/>
                      </a:lnTo>
                      <a:lnTo>
                        <a:pt x="2047460" y="377687"/>
                      </a:lnTo>
                      <a:lnTo>
                        <a:pt x="2246243" y="178905"/>
                      </a:lnTo>
                      <a:lnTo>
                        <a:pt x="1958008" y="0"/>
                      </a:lnTo>
                      <a:lnTo>
                        <a:pt x="318052" y="318053"/>
                      </a:lnTo>
                      <a:lnTo>
                        <a:pt x="0" y="407505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8410713" y="1303822"/>
                  <a:ext cx="551754" cy="215444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chemeClr val="bg1"/>
                      </a:solidFill>
                    </a:rPr>
                    <a:t>Module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8397896" y="1723698"/>
                  <a:ext cx="567784" cy="215444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chemeClr val="bg1"/>
                      </a:solidFill>
                    </a:rPr>
                    <a:t>Inverter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8430216" y="2143874"/>
                  <a:ext cx="489236" cy="215444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chemeClr val="bg1"/>
                      </a:solidFill>
                    </a:rPr>
                    <a:t>T Line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8365699" y="2543202"/>
                  <a:ext cx="627095" cy="215444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chemeClr val="bg1"/>
                      </a:solidFill>
                    </a:rPr>
                    <a:t>Terminal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8375801" y="2959674"/>
                  <a:ext cx="633507" cy="215444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chemeClr val="bg1"/>
                      </a:solidFill>
                    </a:rPr>
                    <a:t>Compare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358510" y="3389824"/>
                  <a:ext cx="676788" cy="215444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chemeClr val="bg1"/>
                      </a:solidFill>
                    </a:rPr>
                    <a:t>Suitability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8496374" y="3820274"/>
                  <a:ext cx="399468" cy="215444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chemeClr val="bg1"/>
                      </a:solidFill>
                    </a:rPr>
                    <a:t>SAM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8359169" y="4209328"/>
                  <a:ext cx="712054" cy="215444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chemeClr val="bg1"/>
                      </a:solidFill>
                    </a:rPr>
                    <a:t>Site Finder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214044" y="1053311"/>
                <a:ext cx="1969216" cy="4925393"/>
                <a:chOff x="214044" y="1053311"/>
                <a:chExt cx="1969216" cy="4925393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338118" y="1305157"/>
                  <a:ext cx="1692742" cy="235678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Transmission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20935" y="1530282"/>
                  <a:ext cx="1504796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Nearby Transmission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4835" y="1674168"/>
                  <a:ext cx="1500895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Transmission Capacity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538063" y="1861672"/>
                  <a:ext cx="1487668" cy="235678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Demographics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17516" y="2055168"/>
                  <a:ext cx="1508214" cy="235678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Service Territories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87148" y="2243158"/>
                  <a:ext cx="1743712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Costs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457566" y="2409577"/>
                  <a:ext cx="1568164" cy="235678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Local Offsets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29403" y="2599359"/>
                  <a:ext cx="1596328" cy="235678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To Transmission Cost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68859" y="2786863"/>
                  <a:ext cx="1570320" cy="235678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Incentives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53612" y="3155242"/>
                  <a:ext cx="1661844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Land Use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627590" y="3327742"/>
                  <a:ext cx="1422108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Zoning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27590" y="3517524"/>
                  <a:ext cx="1403270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Water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39574" y="3705028"/>
                  <a:ext cx="1381012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Subsurface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27590" y="3898524"/>
                  <a:ext cx="1411834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53612" y="4038600"/>
                  <a:ext cx="1636152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Coverage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27590" y="4262690"/>
                  <a:ext cx="1401560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Environmental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639574" y="4452472"/>
                  <a:ext cx="1375882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Social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27590" y="4639976"/>
                  <a:ext cx="1398140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Geography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27590" y="4833472"/>
                  <a:ext cx="1387866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Meteorological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533400" y="5160535"/>
                  <a:ext cx="1473492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Social &amp; Environmental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16622" y="5370586"/>
                  <a:ext cx="1290270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Public Perception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742314" y="5560368"/>
                  <a:ext cx="1254304" cy="3693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Threatened Species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26896" y="5747872"/>
                  <a:ext cx="1288560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Cultural Resources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640422" y="4985872"/>
                  <a:ext cx="1341626" cy="230832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Land Use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214044" y="1053311"/>
                  <a:ext cx="1969216" cy="25184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i="1" dirty="0" smtClean="0">
                      <a:solidFill>
                        <a:schemeClr val="bg1"/>
                      </a:solidFill>
                    </a:rPr>
                    <a:t>Mode: Site Analysis</a:t>
                  </a:r>
                  <a:endParaRPr lang="en-US" sz="12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57200" y="2980359"/>
                  <a:ext cx="1582224" cy="235678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chemeClr val="bg1"/>
                      </a:solidFill>
                    </a:rPr>
                    <a:t>Energy Forecast</a:t>
                  </a:r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152400" y="341244"/>
              <a:ext cx="8876864" cy="410049"/>
              <a:chOff x="152400" y="331305"/>
              <a:chExt cx="8876864" cy="41004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2400" y="331305"/>
                <a:ext cx="2160311" cy="410049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Site: 4 Corners - CO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362200" y="341244"/>
                <a:ext cx="666706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-------- </a:t>
                </a:r>
                <a:r>
                  <a:rPr lang="en-US" sz="1600" b="1" dirty="0" err="1" smtClean="0"/>
                  <a:t>PVMapper</a:t>
                </a:r>
                <a:r>
                  <a:rPr lang="en-US" sz="1600" b="1" dirty="0" smtClean="0"/>
                  <a:t> – Utility Scale Solar Site Analysis Tool -----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34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27348" y="76200"/>
            <a:ext cx="8955293" cy="6677025"/>
            <a:chOff x="127348" y="76200"/>
            <a:chExt cx="8955293" cy="66770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0" y="76200"/>
              <a:ext cx="8905875" cy="6677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22131" y="1322406"/>
              <a:ext cx="55175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Module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09314" y="1742282"/>
              <a:ext cx="56778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Inverter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41634" y="2162458"/>
              <a:ext cx="489236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T Line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7117" y="2561786"/>
              <a:ext cx="627095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Terminal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87219" y="2978258"/>
              <a:ext cx="633507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Compare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69928" y="3408408"/>
              <a:ext cx="676788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Suitability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07792" y="3838858"/>
              <a:ext cx="399468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SAM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70587" y="4227912"/>
              <a:ext cx="712054" cy="2154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Site Finder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25462" y="1071895"/>
              <a:ext cx="1969216" cy="4925393"/>
              <a:chOff x="214044" y="1053311"/>
              <a:chExt cx="1969216" cy="492539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38118" y="1305157"/>
                <a:ext cx="1692742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Transmission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20935" y="1530282"/>
                <a:ext cx="150479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Nearby Transmission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4835" y="1674168"/>
                <a:ext cx="1500895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Transmission Capacity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38063" y="1861672"/>
                <a:ext cx="1487668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Demographics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7516" y="2055168"/>
                <a:ext cx="150821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Service Territories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87148" y="2243158"/>
                <a:ext cx="174371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Costs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7566" y="2409577"/>
                <a:ext cx="156816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Local Offsets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29403" y="2599359"/>
                <a:ext cx="1596328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To Transmission Cost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8859" y="2786863"/>
                <a:ext cx="1570320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Incentives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612" y="3155242"/>
                <a:ext cx="1661844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Land Use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27590" y="3327742"/>
                <a:ext cx="1422108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Zoning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27590" y="3517524"/>
                <a:ext cx="140327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Water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39574" y="3705028"/>
                <a:ext cx="138101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Subsurface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27590" y="3898524"/>
                <a:ext cx="1411834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53612" y="4038600"/>
                <a:ext cx="163615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Coverage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27590" y="4262690"/>
                <a:ext cx="140156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Environmental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39574" y="4452472"/>
                <a:ext cx="137588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Social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27590" y="4639976"/>
                <a:ext cx="139814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Geography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27590" y="4833472"/>
                <a:ext cx="138786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Meteorological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33400" y="5160535"/>
                <a:ext cx="1473492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Social &amp; Environmental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16622" y="5370586"/>
                <a:ext cx="129027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Public Perception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42314" y="5560368"/>
                <a:ext cx="1254304" cy="3693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Threatened Species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26896" y="5747872"/>
                <a:ext cx="1288560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Cultural Resources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40422" y="4985872"/>
                <a:ext cx="1341626" cy="230832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Land Use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14044" y="1053311"/>
                <a:ext cx="1969216" cy="251846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i="1" dirty="0" smtClean="0">
                    <a:solidFill>
                      <a:schemeClr val="bg1"/>
                    </a:solidFill>
                  </a:rPr>
                  <a:t>Mode: Site Analysis</a:t>
                </a:r>
                <a:endParaRPr lang="en-US" sz="12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57200" y="2980359"/>
                <a:ext cx="1582224" cy="23567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Energy Forecast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27348" y="325122"/>
              <a:ext cx="8876864" cy="410049"/>
              <a:chOff x="152400" y="331305"/>
              <a:chExt cx="8876864" cy="41004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2400" y="331305"/>
                <a:ext cx="2160311" cy="410049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Site: 4 Corners - CO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362200" y="341244"/>
                <a:ext cx="666706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-------- </a:t>
                </a:r>
                <a:r>
                  <a:rPr lang="en-US" sz="1600" b="1" dirty="0" err="1" smtClean="0"/>
                  <a:t>PVMapper</a:t>
                </a:r>
                <a:r>
                  <a:rPr lang="en-US" sz="1600" b="1" dirty="0" smtClean="0"/>
                  <a:t> – Utility Scale Solar Site Analysis Tool -----</a:t>
                </a:r>
                <a:endParaRPr lang="en-US" sz="1600" b="1" dirty="0"/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070238"/>
            <a:ext cx="5938716" cy="54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316" y="1060201"/>
            <a:ext cx="5897612" cy="5413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5029199" y="4471056"/>
            <a:ext cx="94422" cy="132967"/>
          </a:xfrm>
          <a:custGeom>
            <a:avLst/>
            <a:gdLst>
              <a:gd name="connsiteX0" fmla="*/ 0 w 2246243"/>
              <a:gd name="connsiteY0" fmla="*/ 407505 h 1898374"/>
              <a:gd name="connsiteX1" fmla="*/ 755373 w 2246243"/>
              <a:gd name="connsiteY1" fmla="*/ 1898374 h 1898374"/>
              <a:gd name="connsiteX2" fmla="*/ 2057400 w 2246243"/>
              <a:gd name="connsiteY2" fmla="*/ 1013792 h 1898374"/>
              <a:gd name="connsiteX3" fmla="*/ 1967947 w 2246243"/>
              <a:gd name="connsiteY3" fmla="*/ 695740 h 1898374"/>
              <a:gd name="connsiteX4" fmla="*/ 2047460 w 2246243"/>
              <a:gd name="connsiteY4" fmla="*/ 377687 h 1898374"/>
              <a:gd name="connsiteX5" fmla="*/ 2246243 w 2246243"/>
              <a:gd name="connsiteY5" fmla="*/ 178905 h 1898374"/>
              <a:gd name="connsiteX6" fmla="*/ 1958008 w 2246243"/>
              <a:gd name="connsiteY6" fmla="*/ 0 h 1898374"/>
              <a:gd name="connsiteX7" fmla="*/ 318052 w 2246243"/>
              <a:gd name="connsiteY7" fmla="*/ 318053 h 1898374"/>
              <a:gd name="connsiteX8" fmla="*/ 0 w 2246243"/>
              <a:gd name="connsiteY8" fmla="*/ 407505 h 189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6243" h="1898374">
                <a:moveTo>
                  <a:pt x="0" y="407505"/>
                </a:moveTo>
                <a:lnTo>
                  <a:pt x="755373" y="1898374"/>
                </a:lnTo>
                <a:lnTo>
                  <a:pt x="2057400" y="1013792"/>
                </a:lnTo>
                <a:lnTo>
                  <a:pt x="1967947" y="695740"/>
                </a:lnTo>
                <a:lnTo>
                  <a:pt x="2047460" y="377687"/>
                </a:lnTo>
                <a:lnTo>
                  <a:pt x="2246243" y="178905"/>
                </a:lnTo>
                <a:lnTo>
                  <a:pt x="1958008" y="0"/>
                </a:lnTo>
                <a:lnTo>
                  <a:pt x="318052" y="318053"/>
                </a:lnTo>
                <a:lnTo>
                  <a:pt x="0" y="407505"/>
                </a:lnTo>
                <a:close/>
              </a:path>
            </a:pathLst>
          </a:cu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Provide a web-based </a:t>
            </a:r>
            <a:r>
              <a:rPr lang="en-US" dirty="0"/>
              <a:t>Geographic Information System (GIS) project planning application designed to help solar energy developers better locate and plan large-scale solar utility projects. </a:t>
            </a:r>
            <a:endParaRPr lang="en-US" dirty="0" smtClean="0"/>
          </a:p>
          <a:p>
            <a:r>
              <a:rPr lang="en-US" dirty="0" smtClean="0"/>
              <a:t>Develop an </a:t>
            </a:r>
            <a:r>
              <a:rPr lang="en-US" dirty="0"/>
              <a:t>open-source application that will provide the open-source community with the flexibility and freedom to further develop and focus uses of the tool. </a:t>
            </a:r>
            <a:endParaRPr lang="en-US" dirty="0" smtClean="0"/>
          </a:p>
          <a:p>
            <a:r>
              <a:rPr lang="en-US" dirty="0" smtClean="0"/>
              <a:t>Integrate </a:t>
            </a:r>
            <a:r>
              <a:rPr lang="en-US" dirty="0"/>
              <a:t>social criteria and constraints into the siting process.  This functionality is expected to decrease overall project risk by avoiding potential delays in permitting and financing due to public/interest group opposition to high risk sites, or alternatively by identifying areas with higher social acceptance that are likely uncontroversial.  </a:t>
            </a:r>
            <a:endParaRPr lang="en-US" dirty="0" smtClean="0"/>
          </a:p>
          <a:p>
            <a:r>
              <a:rPr lang="en-US" dirty="0" smtClean="0"/>
              <a:t>Incorporate scientifically conducted surveys of public opinion that measure how much the public prefers a project to avoid or be placed near various types of land-based features.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of PVMapper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Kohler – do you have any written material that can cover this slide?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Steering Committee’s Roll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6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formal document used to describe in detail for software developers a product's intended capabilities, appearance, and interactions with users. </a:t>
            </a:r>
            <a:endParaRPr lang="en-US" dirty="0" smtClean="0"/>
          </a:p>
          <a:p>
            <a:r>
              <a:rPr lang="en-US" dirty="0" smtClean="0"/>
              <a:t>Serves as a guideline </a:t>
            </a:r>
            <a:r>
              <a:rPr lang="en-US" dirty="0"/>
              <a:t>and continuing reference point as the developers write the programming code. 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Functional Specifications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High Level Operation Concept</a:t>
            </a:r>
          </a:p>
          <a:p>
            <a:r>
              <a:rPr lang="en-US" dirty="0" smtClean="0"/>
              <a:t>Features and Functional Requirements</a:t>
            </a:r>
          </a:p>
          <a:p>
            <a:r>
              <a:rPr lang="en-US" dirty="0" smtClean="0"/>
              <a:t>Data Considerations</a:t>
            </a:r>
          </a:p>
          <a:p>
            <a:r>
              <a:rPr lang="en-US" dirty="0" smtClean="0"/>
              <a:t>Constraints, Assumptions, and Dependencies</a:t>
            </a:r>
          </a:p>
          <a:p>
            <a:r>
              <a:rPr lang="en-US" dirty="0" smtClean="0"/>
              <a:t>Community Code Development System and Management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FSD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overview</a:t>
            </a:r>
          </a:p>
          <a:p>
            <a:r>
              <a:rPr lang="en-US" dirty="0" smtClean="0"/>
              <a:t>Intended use and operations concept</a:t>
            </a:r>
          </a:p>
          <a:p>
            <a:pPr lvl="1"/>
            <a:r>
              <a:rPr lang="en-US" dirty="0" smtClean="0"/>
              <a:t>Large-scale utility planning</a:t>
            </a:r>
          </a:p>
          <a:p>
            <a:r>
              <a:rPr lang="en-US" dirty="0" smtClean="0"/>
              <a:t>Target users &amp; stakeholders</a:t>
            </a:r>
          </a:p>
          <a:p>
            <a:pPr lvl="1"/>
            <a:r>
              <a:rPr lang="en-US" dirty="0" smtClean="0"/>
              <a:t>Solar power utility developers</a:t>
            </a:r>
          </a:p>
          <a:p>
            <a:pPr lvl="1"/>
            <a:r>
              <a:rPr lang="en-US" dirty="0" smtClean="0"/>
              <a:t>Authorities Having Jurisdiction (AHJ)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Use Case</a:t>
            </a:r>
          </a:p>
          <a:p>
            <a:pPr lvl="1"/>
            <a:r>
              <a:rPr lang="en-US" dirty="0" smtClean="0"/>
              <a:t>User interaction with PVMapper</a:t>
            </a:r>
          </a:p>
          <a:p>
            <a:r>
              <a:rPr lang="en-US" dirty="0" smtClean="0"/>
              <a:t>Workflow Process</a:t>
            </a:r>
          </a:p>
          <a:p>
            <a:pPr lvl="1"/>
            <a:r>
              <a:rPr lang="en-US" dirty="0" smtClean="0"/>
              <a:t>Description of how the user navigates PVMapper</a:t>
            </a:r>
          </a:p>
          <a:p>
            <a:r>
              <a:rPr lang="en-US" dirty="0" smtClean="0"/>
              <a:t>High level design</a:t>
            </a:r>
          </a:p>
          <a:p>
            <a:pPr lvl="1"/>
            <a:r>
              <a:rPr lang="en-US" dirty="0" smtClean="0"/>
              <a:t>Information flow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Operational Concept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98443"/>
            <a:ext cx="2786904" cy="3178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8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5791</TotalTime>
  <Words>1783</Words>
  <Application>Microsoft Office PowerPoint</Application>
  <PresentationFormat>On-screen Show (4:3)</PresentationFormat>
  <Paragraphs>518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Concourse</vt:lpstr>
      <vt:lpstr>PVMapper</vt:lpstr>
      <vt:lpstr>Purpose for Conference Call</vt:lpstr>
      <vt:lpstr>SunShot Project Overview</vt:lpstr>
      <vt:lpstr>Objective of PVMapper</vt:lpstr>
      <vt:lpstr>Steering Committee’s Roll</vt:lpstr>
      <vt:lpstr>Functional Specifications Document</vt:lpstr>
      <vt:lpstr>FSD Format</vt:lpstr>
      <vt:lpstr>Introduction</vt:lpstr>
      <vt:lpstr>High Level Operational Concept</vt:lpstr>
      <vt:lpstr>Features &amp; Functional Requirements</vt:lpstr>
      <vt:lpstr>Site Finder</vt:lpstr>
      <vt:lpstr>PowerPoint Presentation</vt:lpstr>
      <vt:lpstr>Potential Power Producers</vt:lpstr>
      <vt:lpstr>PowerPoint Presentation</vt:lpstr>
      <vt:lpstr>Potential Power Producers</vt:lpstr>
      <vt:lpstr>PowerPoint Presentation</vt:lpstr>
      <vt:lpstr>Potential Power Producers</vt:lpstr>
      <vt:lpstr>PowerPoint Presentation</vt:lpstr>
      <vt:lpstr>Cost of Energy</vt:lpstr>
      <vt:lpstr>PowerPoint Presentation</vt:lpstr>
      <vt:lpstr>Cost of Energy</vt:lpstr>
      <vt:lpstr>PowerPoint Presentation</vt:lpstr>
      <vt:lpstr>Cost of Energy</vt:lpstr>
      <vt:lpstr>Cost of Energy</vt:lpstr>
      <vt:lpstr>Site Comparison</vt:lpstr>
      <vt:lpstr>Site Suitability</vt:lpstr>
      <vt:lpstr>Data Considerations</vt:lpstr>
      <vt:lpstr>Data Considerations</vt:lpstr>
      <vt:lpstr>Data Considerations</vt:lpstr>
      <vt:lpstr>Data Considerations</vt:lpstr>
      <vt:lpstr>Site Performance &amp; Financial Calculations</vt:lpstr>
      <vt:lpstr>Data Considerations</vt:lpstr>
      <vt:lpstr>Constraints, Assumptions, &amp; Dependencies</vt:lpstr>
      <vt:lpstr>Community Code Development System &amp; Management</vt:lpstr>
      <vt:lpstr>Expectations of Review</vt:lpstr>
      <vt:lpstr>PowerPoint Presentation</vt:lpstr>
      <vt:lpstr>PowerPoint Presentation</vt:lpstr>
    </vt:vector>
  </TitlesOfParts>
  <Company>INL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INL</dc:creator>
  <cp:lastModifiedBy>INL</cp:lastModifiedBy>
  <cp:revision>88</cp:revision>
  <dcterms:created xsi:type="dcterms:W3CDTF">2012-02-13T21:17:16Z</dcterms:created>
  <dcterms:modified xsi:type="dcterms:W3CDTF">2012-05-08T17:52:00Z</dcterms:modified>
</cp:coreProperties>
</file>